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7"/>
  </p:notesMasterIdLst>
  <p:sldIdLst>
    <p:sldId id="256" r:id="rId5"/>
    <p:sldId id="278" r:id="rId6"/>
    <p:sldId id="264" r:id="rId7"/>
    <p:sldId id="265" r:id="rId8"/>
    <p:sldId id="276" r:id="rId9"/>
    <p:sldId id="262" r:id="rId10"/>
    <p:sldId id="275" r:id="rId11"/>
    <p:sldId id="257" r:id="rId12"/>
    <p:sldId id="261" r:id="rId13"/>
    <p:sldId id="258" r:id="rId14"/>
    <p:sldId id="277" r:id="rId15"/>
    <p:sldId id="259" r:id="rId16"/>
    <p:sldId id="301" r:id="rId17"/>
    <p:sldId id="260" r:id="rId18"/>
    <p:sldId id="266" r:id="rId19"/>
    <p:sldId id="268" r:id="rId20"/>
    <p:sldId id="269" r:id="rId21"/>
    <p:sldId id="270" r:id="rId22"/>
    <p:sldId id="271" r:id="rId23"/>
    <p:sldId id="272" r:id="rId24"/>
    <p:sldId id="273" r:id="rId25"/>
    <p:sldId id="274" r:id="rId26"/>
  </p:sldIdLst>
  <p:sldSz cx="12192000" cy="6858000"/>
  <p:notesSz cx="6858000" cy="272415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65738B-0474-E697-9691-CA6E2E851378}" v="1123" dt="2019-10-29T05:23:11.526"/>
    <p1510:client id="{CD3FAB2A-DE87-4B6A-90ED-B844ED1CC62C}" v="228" dt="2019-10-29T09:09:48.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638" autoAdjust="0"/>
  </p:normalViewPr>
  <p:slideViewPr>
    <p:cSldViewPr snapToGrid="0">
      <p:cViewPr varScale="1">
        <p:scale>
          <a:sx n="92" d="100"/>
          <a:sy n="92" d="100"/>
        </p:scale>
        <p:origin x="18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A6A53-57A4-4BE3-A597-EFC417A3C7F0}" type="datetimeFigureOut">
              <a:rPr lang="fr-FR" smtClean="0"/>
              <a:t>28/04/2025</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8971F-003F-4E18-B170-EE21D37F6D10}" type="slidenum">
              <a:rPr lang="fr-FR" smtClean="0"/>
              <a:t>‹N°›</a:t>
            </a:fld>
            <a:endParaRPr lang="fr-FR"/>
          </a:p>
        </p:txBody>
      </p:sp>
    </p:spTree>
    <p:extLst>
      <p:ext uri="{BB962C8B-B14F-4D97-AF65-F5344CB8AC3E}">
        <p14:creationId xmlns:p14="http://schemas.microsoft.com/office/powerpoint/2010/main" val="801582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Kanban_boar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5m | 0m -&gt; 5m</a:t>
            </a:r>
            <a:endParaRPr lang="en-US" dirty="0"/>
          </a:p>
          <a:p>
            <a:r>
              <a:rPr lang="en-US" dirty="0">
                <a:cs typeface="Calibri"/>
              </a:rPr>
              <a:t>----</a:t>
            </a:r>
            <a:endParaRPr lang="en-US" dirty="0"/>
          </a:p>
          <a:p>
            <a:endParaRPr lang="en-US" dirty="0"/>
          </a:p>
          <a:p>
            <a:endParaRPr lang="en-US" dirty="0"/>
          </a:p>
          <a:p>
            <a:r>
              <a:rPr lang="en-US" dirty="0"/>
              <a:t>Welcome to this built-in quality game.</a:t>
            </a:r>
            <a:endParaRPr lang="en-US" dirty="0">
              <a:cs typeface="Calibri"/>
            </a:endParaRPr>
          </a:p>
          <a:p>
            <a:endParaRPr lang="en-US" dirty="0"/>
          </a:p>
          <a:p>
            <a:r>
              <a:rPr lang="en-US" dirty="0"/>
              <a:t>The goal of this game is to make you feel the effects of built-in quality on the value flow.</a:t>
            </a:r>
            <a:endParaRPr lang="fr-FR" dirty="0">
              <a:cs typeface="Calibri" panose="020F0502020204030204"/>
            </a:endParaRPr>
          </a:p>
          <a:p>
            <a:endParaRPr lang="en-US" dirty="0">
              <a:cs typeface="Calibri"/>
            </a:endParaRPr>
          </a:p>
          <a:p>
            <a:endParaRPr lang="en-US" dirty="0">
              <a:cs typeface="Calibri"/>
            </a:endParaRPr>
          </a:p>
          <a:p>
            <a:r>
              <a:rPr lang="en-US" b="1" dirty="0"/>
              <a:t>## Goal of the game</a:t>
            </a:r>
            <a:br>
              <a:rPr lang="en-US" b="1" dirty="0">
                <a:cs typeface="+mn-lt"/>
              </a:rPr>
            </a:br>
            <a:br>
              <a:rPr lang="en-US" b="1" dirty="0">
                <a:cs typeface="+mn-lt"/>
              </a:rPr>
            </a:br>
            <a:r>
              <a:rPr lang="en-US" dirty="0"/>
              <a:t>To pull as many features from Idea to Production as possible.</a:t>
            </a:r>
            <a:endParaRPr lang="en-US" dirty="0">
              <a:cs typeface="Calibri"/>
            </a:endParaRPr>
          </a:p>
          <a:p>
            <a:r>
              <a:rPr lang="en-US" dirty="0"/>
              <a:t>Experience the increase in value delivery as we add more built-in quality to our software development process.</a:t>
            </a:r>
            <a:endParaRPr lang="en-US" dirty="0">
              <a:cs typeface="Calibri"/>
            </a:endParaRPr>
          </a:p>
          <a:p>
            <a:endParaRPr lang="en-US" b="1" dirty="0">
              <a:cs typeface="+mn-lt"/>
            </a:endParaRPr>
          </a:p>
        </p:txBody>
      </p:sp>
      <p:sp>
        <p:nvSpPr>
          <p:cNvPr id="4" name="Slide Number Placeholder 3"/>
          <p:cNvSpPr>
            <a:spLocks noGrp="1"/>
          </p:cNvSpPr>
          <p:nvPr>
            <p:ph type="sldNum" sz="quarter" idx="5"/>
          </p:nvPr>
        </p:nvSpPr>
        <p:spPr/>
        <p:txBody>
          <a:bodyPr/>
          <a:lstStyle/>
          <a:p>
            <a:fld id="{2FC8971F-003F-4E18-B170-EE21D37F6D10}" type="slidenum">
              <a:rPr lang="fr-FR" smtClean="0"/>
              <a:t>1</a:t>
            </a:fld>
            <a:endParaRPr lang="fr-FR"/>
          </a:p>
        </p:txBody>
      </p:sp>
    </p:spTree>
    <p:extLst>
      <p:ext uri="{BB962C8B-B14F-4D97-AF65-F5344CB8AC3E}">
        <p14:creationId xmlns:p14="http://schemas.microsoft.com/office/powerpoint/2010/main" val="3397839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20m | 50m -&gt; 1h10</a:t>
            </a:r>
          </a:p>
          <a:p>
            <a:r>
              <a:rPr lang="en-US" dirty="0"/>
              <a:t>----</a:t>
            </a:r>
            <a:endParaRPr lang="fr-FR" dirty="0"/>
          </a:p>
          <a:p>
            <a:endParaRPr lang="en-US" dirty="0"/>
          </a:p>
          <a:p>
            <a:r>
              <a:rPr lang="en-US" dirty="0"/>
              <a:t>You now have red (improvement) tickets that you can use to master a new skills.</a:t>
            </a:r>
            <a:endParaRPr lang="en-US" dirty="0">
              <a:cs typeface="Calibri" panose="020F0502020204030204"/>
            </a:endParaRPr>
          </a:p>
          <a:p>
            <a:pPr marL="228600" indent="-228600">
              <a:buAutoNum type="arabicPeriod"/>
            </a:pPr>
            <a:endParaRPr lang="en-US" dirty="0"/>
          </a:p>
          <a:p>
            <a:pPr marL="228600" indent="-228600">
              <a:buAutoNum type="arabicPeriod"/>
            </a:pPr>
            <a:r>
              <a:rPr lang="en-US" dirty="0"/>
              <a:t>Let's open the 'Level 2' sleeve together</a:t>
            </a:r>
            <a:endParaRPr lang="en-US" dirty="0">
              <a:cs typeface="Calibri" panose="020F0502020204030204"/>
            </a:endParaRPr>
          </a:p>
          <a:p>
            <a:pPr marL="685800" lvl="1" indent="-228600">
              <a:buAutoNum type="arabicPeriod"/>
            </a:pPr>
            <a:r>
              <a:rPr lang="en-US" dirty="0"/>
              <a:t>there are red (improvement) tickets that you will use to track your progress about mastering new best practices. </a:t>
            </a:r>
          </a:p>
          <a:p>
            <a:pPr marL="685800" lvl="1" indent="-228600">
              <a:buAutoNum type="arabicPeriod"/>
            </a:pPr>
            <a:r>
              <a:rPr lang="en-US" dirty="0"/>
              <a:t>there is the 'How to master new best practices' reference card. It says that you'll need to pass an red ticket from funnel to production to master a new best practice. </a:t>
            </a:r>
            <a:endParaRPr lang="en-US" dirty="0">
              <a:cs typeface="Calibri" panose="020F0502020204030204"/>
            </a:endParaRPr>
          </a:p>
          <a:p>
            <a:pPr marL="228600" indent="-228600">
              <a:buAutoNum type="arabicPeriod"/>
            </a:pPr>
            <a:r>
              <a:rPr lang="en-US" dirty="0"/>
              <a:t>Discuss until you come to an agreement about what skill you want to invest in.</a:t>
            </a:r>
            <a:endParaRPr lang="en-US" dirty="0">
              <a:cs typeface="Calibri" panose="020F0502020204030204"/>
            </a:endParaRPr>
          </a:p>
          <a:p>
            <a:pPr marL="228600" indent="-228600">
              <a:buAutoNum type="arabicPeriod"/>
            </a:pPr>
            <a:r>
              <a:rPr lang="en-US" dirty="0"/>
              <a:t>When the improvement ticket reaches production, pause and read the best practice reference documentation aloud.</a:t>
            </a:r>
            <a:endParaRPr lang="en-US" dirty="0">
              <a:cs typeface="Calibri" panose="020F0502020204030204"/>
            </a:endParaRPr>
          </a:p>
          <a:p>
            <a:pPr marL="228600" indent="-228600">
              <a:buAutoNum type="arabicPeriod"/>
            </a:pPr>
            <a:endParaRPr lang="en-US" dirty="0">
              <a:cs typeface="Calibri" panose="020F0502020204030204"/>
            </a:endParaRPr>
          </a:p>
          <a:p>
            <a:r>
              <a:rPr lang="en-US" dirty="0">
                <a:cs typeface="Calibri" panose="020F0502020204030204"/>
              </a:rPr>
              <a:t>Enforce starting an improvement every 5 minutes</a:t>
            </a:r>
          </a:p>
        </p:txBody>
      </p:sp>
      <p:sp>
        <p:nvSpPr>
          <p:cNvPr id="4" name="Espace réservé du numéro de diapositive 3"/>
          <p:cNvSpPr>
            <a:spLocks noGrp="1"/>
          </p:cNvSpPr>
          <p:nvPr>
            <p:ph type="sldNum" sz="quarter" idx="5"/>
          </p:nvPr>
        </p:nvSpPr>
        <p:spPr/>
        <p:txBody>
          <a:bodyPr/>
          <a:lstStyle/>
          <a:p>
            <a:fld id="{2FC8971F-003F-4E18-B170-EE21D37F6D10}" type="slidenum">
              <a:rPr lang="fr-FR" smtClean="0"/>
              <a:t>11</a:t>
            </a:fld>
            <a:endParaRPr lang="fr-FR"/>
          </a:p>
        </p:txBody>
      </p:sp>
    </p:spTree>
    <p:extLst>
      <p:ext uri="{BB962C8B-B14F-4D97-AF65-F5344CB8AC3E}">
        <p14:creationId xmlns:p14="http://schemas.microsoft.com/office/powerpoint/2010/main" val="158531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10m | 1h10 -&gt; 1h20</a:t>
            </a:r>
            <a:endParaRPr lang="fr-FR"/>
          </a:p>
          <a:p>
            <a:r>
              <a:rPr lang="fr-FR">
                <a:cs typeface="Calibri"/>
              </a:rPr>
              <a:t>----</a:t>
            </a:r>
          </a:p>
        </p:txBody>
      </p:sp>
      <p:sp>
        <p:nvSpPr>
          <p:cNvPr id="4" name="Slide Number Placeholder 3"/>
          <p:cNvSpPr>
            <a:spLocks noGrp="1"/>
          </p:cNvSpPr>
          <p:nvPr>
            <p:ph type="sldNum" sz="quarter" idx="5"/>
          </p:nvPr>
        </p:nvSpPr>
        <p:spPr/>
        <p:txBody>
          <a:bodyPr/>
          <a:lstStyle/>
          <a:p>
            <a:fld id="{2FC8971F-003F-4E18-B170-EE21D37F6D10}" type="slidenum">
              <a:rPr lang="fr-FR" smtClean="0"/>
              <a:t>12</a:t>
            </a:fld>
            <a:endParaRPr lang="fr-FR"/>
          </a:p>
        </p:txBody>
      </p:sp>
    </p:spTree>
    <p:extLst>
      <p:ext uri="{BB962C8B-B14F-4D97-AF65-F5344CB8AC3E}">
        <p14:creationId xmlns:p14="http://schemas.microsoft.com/office/powerpoint/2010/main" val="971098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96e16e112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96e16e112_1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596e16e112_1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13</a:t>
            </a:fld>
            <a:endParaRPr/>
          </a:p>
        </p:txBody>
      </p:sp>
    </p:spTree>
    <p:extLst>
      <p:ext uri="{BB962C8B-B14F-4D97-AF65-F5344CB8AC3E}">
        <p14:creationId xmlns:p14="http://schemas.microsoft.com/office/powerpoint/2010/main" val="1633953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-&gt; 50m</a:t>
            </a:r>
            <a:endParaRPr lang="fr-FR"/>
          </a:p>
        </p:txBody>
      </p:sp>
      <p:sp>
        <p:nvSpPr>
          <p:cNvPr id="4" name="Slide Number Placeholder 3"/>
          <p:cNvSpPr>
            <a:spLocks noGrp="1"/>
          </p:cNvSpPr>
          <p:nvPr>
            <p:ph type="sldNum" sz="quarter" idx="5"/>
          </p:nvPr>
        </p:nvSpPr>
        <p:spPr/>
        <p:txBody>
          <a:bodyPr/>
          <a:lstStyle/>
          <a:p>
            <a:fld id="{2FC8971F-003F-4E18-B170-EE21D37F6D10}" type="slidenum">
              <a:rPr lang="fr-FR" smtClean="0"/>
              <a:t>14</a:t>
            </a:fld>
            <a:endParaRPr lang="fr-FR"/>
          </a:p>
        </p:txBody>
      </p:sp>
    </p:spTree>
    <p:extLst>
      <p:ext uri="{BB962C8B-B14F-4D97-AF65-F5344CB8AC3E}">
        <p14:creationId xmlns:p14="http://schemas.microsoft.com/office/powerpoint/2010/main" val="2155888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731599c4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3731599c45_0_12:notes"/>
          <p:cNvSpPr txBox="1">
            <a:spLocks noGrp="1"/>
          </p:cNvSpPr>
          <p:nvPr>
            <p:ph type="body" idx="1"/>
          </p:nvPr>
        </p:nvSpPr>
        <p:spPr>
          <a:xfrm>
            <a:off x="685801" y="4400550"/>
            <a:ext cx="5486400" cy="3600300"/>
          </a:xfrm>
          <a:prstGeom prst="rect">
            <a:avLst/>
          </a:prstGeom>
          <a:noFill/>
          <a:ln>
            <a:noFill/>
          </a:ln>
        </p:spPr>
        <p:txBody>
          <a:bodyPr spcFirstLastPara="1" wrap="square" lIns="91325" tIns="45675" rIns="91325" bIns="4567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1 - I don’t know if many of you know Murex, so let me introduce us in one slide.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2 – </a:t>
            </a:r>
            <a:r>
              <a:rPr lang="fr" sz="1200">
                <a:solidFill>
                  <a:schemeClr val="dk1"/>
                </a:solidFill>
                <a:latin typeface="Calibri"/>
                <a:ea typeface="Calibri"/>
                <a:cs typeface="Calibri"/>
                <a:sym typeface="Calibri"/>
              </a:rPr>
              <a:t>We are</a:t>
            </a:r>
            <a:r>
              <a:rPr lang="fr" sz="1200" b="0" i="0" u="none" strike="noStrike" cap="none">
                <a:solidFill>
                  <a:schemeClr val="dk1"/>
                </a:solidFill>
                <a:latin typeface="Calibri"/>
                <a:ea typeface="Calibri"/>
                <a:cs typeface="Calibri"/>
                <a:sym typeface="Calibri"/>
              </a:rPr>
              <a:t> 500 developers  in a company of 2000 passionate people.</a:t>
            </a:r>
            <a:br>
              <a:rPr lang="fr"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3 – We work across 17 offices around the world…</a:t>
            </a:r>
            <a:br>
              <a:rPr lang="fr"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4 + 5 – We develop Software for Capital Markets which means that we create and improve code for hundreds of Financial Institutions across the world.  We  also have teams who implement and support the software.  (As a developer at Murex, I work on areas such as … (</a:t>
            </a:r>
            <a:r>
              <a:rPr lang="fr" sz="1200" b="0" i="1" u="none" strike="noStrike" cap="none">
                <a:solidFill>
                  <a:schemeClr val="dk1"/>
                </a:solidFill>
                <a:latin typeface="Calibri"/>
                <a:ea typeface="Calibri"/>
                <a:cs typeface="Calibri"/>
                <a:sym typeface="Calibri"/>
              </a:rPr>
              <a:t>domaine modeling – estimating value – risk – dashboarding – integration)</a:t>
            </a:r>
            <a:r>
              <a:rPr lang="fr"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6 – Because we love sharing our passion, </a:t>
            </a:r>
            <a:r>
              <a:rPr lang="fr" sz="1200">
                <a:solidFill>
                  <a:schemeClr val="dk1"/>
                </a:solidFill>
                <a:latin typeface="Calibri"/>
                <a:ea typeface="Calibri"/>
                <a:cs typeface="Calibri"/>
                <a:sym typeface="Calibri"/>
              </a:rPr>
              <a:t> Murex is active in the meetup and dev community scene</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7  – To not miss our next community event such as Meet-ups or Coding Games , follow us on Social Media. Of course don’t hesitate to tweet about this meet-up tonight, use the tag « @Work_at_Murex » and we will re-tweet!</a:t>
            </a:r>
            <a:endParaRPr/>
          </a:p>
        </p:txBody>
      </p:sp>
      <p:sp>
        <p:nvSpPr>
          <p:cNvPr id="320" name="Google Shape;320;g3731599c45_0_12:notes"/>
          <p:cNvSpPr txBox="1">
            <a:spLocks noGrp="1"/>
          </p:cNvSpPr>
          <p:nvPr>
            <p:ph type="sldNum" idx="12"/>
          </p:nvPr>
        </p:nvSpPr>
        <p:spPr>
          <a:xfrm>
            <a:off x="3884621" y="8685213"/>
            <a:ext cx="2971800" cy="459000"/>
          </a:xfrm>
          <a:prstGeom prst="rect">
            <a:avLst/>
          </a:prstGeom>
          <a:noFill/>
          <a:ln>
            <a:noFill/>
          </a:ln>
        </p:spPr>
        <p:txBody>
          <a:bodyPr spcFirstLastPara="1" wrap="square" lIns="91325" tIns="45675" rIns="91325" bIns="45675" anchor="b" anchorCtr="0">
            <a:noAutofit/>
          </a:bodyPr>
          <a:lstStyle/>
          <a:p>
            <a:pPr marL="0" marR="0" lvl="0" indent="0" algn="r" rtl="0">
              <a:spcBef>
                <a:spcPts val="0"/>
              </a:spcBef>
              <a:spcAft>
                <a:spcPts val="0"/>
              </a:spcAft>
              <a:buNone/>
            </a:pPr>
            <a:fld id="{00000000-1234-1234-1234-123412341234}" type="slidenum">
              <a:rPr lang="fr"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6653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5m | 5m -&gt; 10m</a:t>
            </a:r>
          </a:p>
          <a:p>
            <a:r>
              <a:rPr lang="en-US" dirty="0"/>
              <a:t>----</a:t>
            </a:r>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2FC8971F-003F-4E18-B170-EE21D37F6D10}" type="slidenum">
              <a:rPr lang="fr-FR" smtClean="0"/>
              <a:t>3</a:t>
            </a:fld>
            <a:endParaRPr lang="fr-FR"/>
          </a:p>
        </p:txBody>
      </p:sp>
    </p:spTree>
    <p:extLst>
      <p:ext uri="{BB962C8B-B14F-4D97-AF65-F5344CB8AC3E}">
        <p14:creationId xmlns:p14="http://schemas.microsoft.com/office/powerpoint/2010/main" val="3779152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 | 10m -&gt; 12m</a:t>
            </a:r>
          </a:p>
          <a:p>
            <a:r>
              <a:rPr lang="en-US" dirty="0"/>
              <a:t>----</a:t>
            </a:r>
            <a:endParaRPr lang="en-US" dirty="0">
              <a:cs typeface="Calibri"/>
            </a:endParaRPr>
          </a:p>
          <a:p>
            <a:endParaRPr lang="fr-FR" b="1" i="1" dirty="0">
              <a:cs typeface="Calibri"/>
            </a:endParaRPr>
          </a:p>
          <a:p>
            <a:endParaRPr lang="fr-FR" b="1" i="1" dirty="0"/>
          </a:p>
          <a:p>
            <a:r>
              <a:rPr lang="fr-FR" sz="1200" b="1" i="1" kern="1200" dirty="0">
                <a:solidFill>
                  <a:schemeClr val="tx1"/>
                </a:solidFill>
                <a:effectLst/>
                <a:latin typeface="+mn-lt"/>
                <a:ea typeface="+mn-ea"/>
                <a:cs typeface="+mn-cs"/>
              </a:rPr>
              <a:t>### </a:t>
            </a:r>
            <a:r>
              <a:rPr lang="fr-FR" sz="1200" b="1" i="1" kern="1200" dirty="0" err="1">
                <a:solidFill>
                  <a:schemeClr val="tx1"/>
                </a:solidFill>
                <a:effectLst/>
                <a:latin typeface="+mn-lt"/>
                <a:ea typeface="+mn-ea"/>
                <a:cs typeface="+mn-cs"/>
              </a:rPr>
              <a:t>Built-in</a:t>
            </a:r>
            <a:r>
              <a:rPr lang="fr-FR" sz="1200" b="1" i="1" kern="1200" dirty="0">
                <a:solidFill>
                  <a:schemeClr val="tx1"/>
                </a:solidFill>
                <a:effectLst/>
                <a:latin typeface="+mn-lt"/>
                <a:ea typeface="+mn-ea"/>
                <a:cs typeface="+mn-cs"/>
              </a:rPr>
              <a:t> </a:t>
            </a:r>
            <a:r>
              <a:rPr lang="fr-FR" sz="1200" b="1" i="1" kern="1200" dirty="0" err="1">
                <a:solidFill>
                  <a:schemeClr val="tx1"/>
                </a:solidFill>
                <a:effectLst/>
                <a:latin typeface="+mn-lt"/>
                <a:ea typeface="+mn-ea"/>
                <a:cs typeface="+mn-cs"/>
              </a:rPr>
              <a:t>quality</a:t>
            </a:r>
            <a:r>
              <a:rPr lang="fr-FR" sz="1200" b="1" i="1" kern="1200" dirty="0">
                <a:solidFill>
                  <a:schemeClr val="tx1"/>
                </a:solidFill>
                <a:effectLst/>
                <a:latin typeface="+mn-lt"/>
                <a:ea typeface="+mn-ea"/>
                <a:cs typeface="+mn-cs"/>
              </a:rPr>
              <a:t> </a:t>
            </a:r>
            <a:r>
              <a:rPr lang="fr-FR" sz="1200" b="1" i="1" kern="1200" dirty="0" err="1">
                <a:solidFill>
                  <a:schemeClr val="tx1"/>
                </a:solidFill>
                <a:effectLst/>
                <a:latin typeface="+mn-lt"/>
                <a:ea typeface="+mn-ea"/>
                <a:cs typeface="+mn-cs"/>
              </a:rPr>
              <a:t>Presentation</a:t>
            </a:r>
            <a:endParaRPr lang="en-US">
              <a:cs typeface="Calibri"/>
            </a:endParaRPr>
          </a:p>
          <a:p>
            <a:endParaRPr lang="en-US" dirty="0"/>
          </a:p>
          <a:p>
            <a:r>
              <a:rPr lang="en-US" dirty="0"/>
              <a:t>Here is the key idea behind built-in quality: the earlier in the delivery process an error is made, the more waste it will generate until the feature satisfies the customer. The earlier we fix an error, the better!</a:t>
            </a:r>
            <a:br>
              <a:rPr lang="en-US" dirty="0">
                <a:cs typeface="+mn-lt"/>
              </a:rPr>
            </a:br>
            <a:br>
              <a:rPr lang="en-US" dirty="0">
                <a:cs typeface="+mn-lt"/>
              </a:rPr>
            </a:br>
            <a:r>
              <a:rPr lang="en-US" dirty="0"/>
              <a:t>For example:</a:t>
            </a:r>
            <a:br>
              <a:rPr lang="en-US" dirty="0">
                <a:cs typeface="+mn-lt"/>
              </a:rPr>
            </a:br>
            <a:br>
              <a:rPr lang="en-US" dirty="0">
                <a:cs typeface="+mn-lt"/>
              </a:rPr>
            </a:br>
            <a:r>
              <a:rPr lang="en-US" sz="1200" b="1" kern="1200" dirty="0">
                <a:solidFill>
                  <a:schemeClr val="tx1"/>
                </a:solidFill>
                <a:effectLst/>
                <a:latin typeface="+mn-lt"/>
                <a:ea typeface="+mn-ea"/>
                <a:cs typeface="+mn-cs"/>
              </a:rPr>
              <a:t>* </a:t>
            </a:r>
            <a:r>
              <a:rPr lang="en-US" dirty="0"/>
              <a:t>If you build the wrong product, the design, coding, testing... in fact </a:t>
            </a:r>
            <a:r>
              <a:rPr lang="en-US" sz="1200" b="1" kern="1200" dirty="0">
                <a:solidFill>
                  <a:schemeClr val="tx1"/>
                </a:solidFill>
                <a:effectLst/>
                <a:latin typeface="+mn-lt"/>
                <a:ea typeface="+mn-ea"/>
                <a:cs typeface="+mn-cs"/>
              </a:rPr>
              <a:t>*</a:t>
            </a:r>
            <a:r>
              <a:rPr lang="en-US" dirty="0"/>
              <a:t>all</a:t>
            </a:r>
            <a:r>
              <a:rPr lang="en-US" sz="1200" b="1" kern="1200" dirty="0">
                <a:solidFill>
                  <a:schemeClr val="tx1"/>
                </a:solidFill>
                <a:effectLst/>
                <a:latin typeface="+mn-lt"/>
                <a:ea typeface="+mn-ea"/>
                <a:cs typeface="+mn-cs"/>
              </a:rPr>
              <a:t>* </a:t>
            </a:r>
            <a:r>
              <a:rPr lang="en-US" dirty="0"/>
              <a:t>the work on this product will be wasted</a:t>
            </a:r>
            <a:br>
              <a:rPr lang="en-US" dirty="0">
                <a:cs typeface="+mn-lt"/>
              </a:rPr>
            </a:br>
            <a:r>
              <a:rPr lang="en-US" sz="1200" b="1" kern="1200" dirty="0">
                <a:solidFill>
                  <a:schemeClr val="tx1"/>
                </a:solidFill>
                <a:effectLst/>
                <a:latin typeface="+mn-lt"/>
                <a:ea typeface="+mn-ea"/>
                <a:cs typeface="+mn-cs"/>
              </a:rPr>
              <a:t>* </a:t>
            </a:r>
            <a:r>
              <a:rPr lang="en-US" dirty="0"/>
              <a:t>If a developer leaves a bug in his implementation of a feature, this will limit waste to testing, support and rework</a:t>
            </a:r>
            <a:br>
              <a:rPr lang="en-US" dirty="0">
                <a:cs typeface="+mn-lt"/>
              </a:rPr>
            </a:br>
            <a:r>
              <a:rPr lang="en-US" sz="1200" b="1" kern="1200" dirty="0">
                <a:solidFill>
                  <a:schemeClr val="tx1"/>
                </a:solidFill>
                <a:effectLst/>
                <a:latin typeface="+mn-lt"/>
                <a:ea typeface="+mn-ea"/>
                <a:cs typeface="+mn-cs"/>
              </a:rPr>
              <a:t>* </a:t>
            </a:r>
            <a:r>
              <a:rPr lang="en-US" dirty="0"/>
              <a:t>At the other side, if an error is left in delivery configuration, then it should be fixed very cheaply </a:t>
            </a:r>
            <a:br>
              <a:rPr lang="en-US" dirty="0">
                <a:cs typeface="+mn-lt"/>
              </a:rPr>
            </a:br>
            <a:endParaRPr lang="fr-FR" dirty="0"/>
          </a:p>
        </p:txBody>
      </p:sp>
      <p:sp>
        <p:nvSpPr>
          <p:cNvPr id="4" name="Slide Number Placeholder 3"/>
          <p:cNvSpPr>
            <a:spLocks noGrp="1"/>
          </p:cNvSpPr>
          <p:nvPr>
            <p:ph type="sldNum" sz="quarter" idx="5"/>
          </p:nvPr>
        </p:nvSpPr>
        <p:spPr/>
        <p:txBody>
          <a:bodyPr/>
          <a:lstStyle/>
          <a:p>
            <a:fld id="{2FC8971F-003F-4E18-B170-EE21D37F6D10}" type="slidenum">
              <a:rPr lang="fr-FR" smtClean="0"/>
              <a:t>5</a:t>
            </a:fld>
            <a:endParaRPr lang="fr-FR"/>
          </a:p>
        </p:txBody>
      </p:sp>
    </p:spTree>
    <p:extLst>
      <p:ext uri="{BB962C8B-B14F-4D97-AF65-F5344CB8AC3E}">
        <p14:creationId xmlns:p14="http://schemas.microsoft.com/office/powerpoint/2010/main" val="3185705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3m | 12m -&gt; 15m</a:t>
            </a:r>
          </a:p>
          <a:p>
            <a:r>
              <a:rPr lang="en-US" dirty="0"/>
              <a:t>----</a:t>
            </a:r>
            <a:endParaRPr lang="fr-FR"/>
          </a:p>
          <a:p>
            <a:br>
              <a:rPr lang="en-US" dirty="0">
                <a:cs typeface="+mn-lt"/>
              </a:rPr>
            </a:br>
            <a:r>
              <a:rPr lang="en-US" dirty="0"/>
              <a:t>Built-in quality is a set of practices and principles that enable to avoid errors in the first place, instead of trying to fix them later. </a:t>
            </a:r>
            <a:endParaRPr lang="fr-FR"/>
          </a:p>
          <a:p>
            <a:endParaRPr lang="en-US" dirty="0"/>
          </a:p>
          <a:p>
            <a:r>
              <a:rPr lang="en-US" dirty="0"/>
              <a:t>Can you give examples of practices?</a:t>
            </a:r>
          </a:p>
          <a:p>
            <a:endParaRPr lang="en-US" dirty="0"/>
          </a:p>
          <a:p>
            <a:r>
              <a:rPr lang="en-US" dirty="0"/>
              <a:t>Typical built-in quality practices include:</a:t>
            </a:r>
            <a:br>
              <a:rPr lang="en-US" dirty="0">
                <a:cs typeface="+mn-lt"/>
              </a:rPr>
            </a:br>
            <a:br>
              <a:rPr lang="en-US" dirty="0">
                <a:cs typeface="+mn-lt"/>
              </a:rPr>
            </a:br>
            <a:r>
              <a:rPr lang="en-US" sz="1200" b="1" kern="1200" dirty="0">
                <a:solidFill>
                  <a:schemeClr val="tx1"/>
                </a:solidFill>
                <a:effectLst/>
                <a:latin typeface="+mn-lt"/>
                <a:ea typeface="+mn-ea"/>
                <a:cs typeface="+mn-cs"/>
              </a:rPr>
              <a:t>* </a:t>
            </a:r>
            <a:r>
              <a:rPr lang="en-US" dirty="0"/>
              <a:t>Test Driven Development</a:t>
            </a:r>
            <a:br>
              <a:rPr lang="en-US" dirty="0">
                <a:cs typeface="+mn-lt"/>
              </a:rPr>
            </a:br>
            <a:r>
              <a:rPr lang="en-US" sz="1200" b="1" kern="1200" dirty="0">
                <a:solidFill>
                  <a:schemeClr val="tx1"/>
                </a:solidFill>
                <a:effectLst/>
                <a:latin typeface="+mn-lt"/>
                <a:ea typeface="+mn-ea"/>
                <a:cs typeface="+mn-cs"/>
              </a:rPr>
              <a:t>* </a:t>
            </a:r>
            <a:r>
              <a:rPr lang="en-US" dirty="0" err="1"/>
              <a:t>Behaviour</a:t>
            </a:r>
            <a:r>
              <a:rPr lang="en-US" dirty="0"/>
              <a:t> Driven Development </a:t>
            </a:r>
            <a:br>
              <a:rPr lang="en-US" dirty="0">
                <a:cs typeface="+mn-lt"/>
              </a:rPr>
            </a:br>
            <a:r>
              <a:rPr lang="en-US" sz="1200" b="1" kern="1200" dirty="0">
                <a:solidFill>
                  <a:schemeClr val="tx1"/>
                </a:solidFill>
                <a:effectLst/>
                <a:latin typeface="+mn-lt"/>
                <a:ea typeface="+mn-ea"/>
                <a:cs typeface="+mn-cs"/>
              </a:rPr>
              <a:t>* </a:t>
            </a:r>
            <a:r>
              <a:rPr lang="en-US" dirty="0"/>
              <a:t>Continuous Integration</a:t>
            </a:r>
            <a:br>
              <a:rPr lang="en-US" dirty="0">
                <a:cs typeface="+mn-lt"/>
              </a:rPr>
            </a:br>
            <a:r>
              <a:rPr lang="en-US" sz="1200" b="1" kern="1200" dirty="0">
                <a:solidFill>
                  <a:schemeClr val="tx1"/>
                </a:solidFill>
                <a:effectLst/>
                <a:latin typeface="+mn-lt"/>
                <a:ea typeface="+mn-ea"/>
                <a:cs typeface="+mn-cs"/>
              </a:rPr>
              <a:t>* </a:t>
            </a:r>
            <a:r>
              <a:rPr lang="en-US" dirty="0"/>
              <a:t>Dev-Ops</a:t>
            </a:r>
            <a:br>
              <a:rPr lang="en-US" dirty="0">
                <a:cs typeface="+mn-lt"/>
              </a:rPr>
            </a:br>
            <a:r>
              <a:rPr lang="en-US" sz="1200" b="1" kern="1200" dirty="0">
                <a:solidFill>
                  <a:schemeClr val="tx1"/>
                </a:solidFill>
                <a:effectLst/>
                <a:latin typeface="+mn-lt"/>
                <a:ea typeface="+mn-ea"/>
                <a:cs typeface="+mn-cs"/>
              </a:rPr>
              <a:t>* </a:t>
            </a:r>
            <a:r>
              <a:rPr lang="en-US" dirty="0"/>
              <a:t>Walking Skeleton</a:t>
            </a:r>
            <a:br>
              <a:rPr lang="en-US" dirty="0">
                <a:cs typeface="+mn-lt"/>
              </a:rPr>
            </a:br>
            <a:r>
              <a:rPr lang="en-US" sz="1200" b="1" kern="1200" dirty="0">
                <a:solidFill>
                  <a:schemeClr val="tx1"/>
                </a:solidFill>
                <a:effectLst/>
                <a:latin typeface="+mn-lt"/>
                <a:ea typeface="+mn-ea"/>
                <a:cs typeface="+mn-cs"/>
              </a:rPr>
              <a:t>* </a:t>
            </a:r>
            <a:r>
              <a:rPr lang="en-US" dirty="0"/>
              <a:t>Lean Startup</a:t>
            </a:r>
          </a:p>
          <a:p>
            <a:endParaRPr lang="en-US" dirty="0">
              <a:cs typeface="Calibri"/>
            </a:endParaRPr>
          </a:p>
          <a:p>
            <a:r>
              <a:rPr lang="en-US" dirty="0"/>
              <a:t>We want to illustrate this with a game. We'll see how mastering these techniques increases the rate at which we can deliver value.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2FC8971F-003F-4E18-B170-EE21D37F6D10}" type="slidenum">
              <a:rPr lang="fr-FR" smtClean="0"/>
              <a:t>6</a:t>
            </a:fld>
            <a:endParaRPr lang="fr-FR"/>
          </a:p>
        </p:txBody>
      </p:sp>
    </p:spTree>
    <p:extLst>
      <p:ext uri="{BB962C8B-B14F-4D97-AF65-F5344CB8AC3E}">
        <p14:creationId xmlns:p14="http://schemas.microsoft.com/office/powerpoint/2010/main" val="325094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2m | 15m -&gt; 17m</a:t>
            </a:r>
          </a:p>
          <a:p>
            <a:pPr>
              <a:defRPr/>
            </a:pPr>
            <a:r>
              <a:rPr lang="en-US" dirty="0"/>
              <a:t>----</a:t>
            </a:r>
            <a:endParaRPr lang="fr-FR" dirty="0"/>
          </a:p>
          <a:p>
            <a:pPr>
              <a:defRPr/>
            </a:pPr>
            <a:endParaRPr lang="en-US" b="1" dirty="0">
              <a:cs typeface="Calibri"/>
            </a:endParaRPr>
          </a:p>
          <a:p>
            <a:pPr>
              <a:defRPr/>
            </a:pPr>
            <a:r>
              <a:rPr lang="en-US" b="1" dirty="0"/>
              <a:t>## What it looks like</a:t>
            </a:r>
            <a:br>
              <a:rPr lang="en-US" b="1" dirty="0">
                <a:cs typeface="+mn-lt"/>
              </a:rPr>
            </a:br>
            <a:br>
              <a:rPr lang="en-US" b="1" dirty="0">
                <a:cs typeface="+mn-lt"/>
              </a:rPr>
            </a:br>
            <a:r>
              <a:rPr lang="en-US" b="0" i="0" dirty="0"/>
              <a:t>You are a team of fresh grad starting a new project. You have a lot of ideas, but everything is still to do. During the game, we'll represent building the product as a</a:t>
            </a:r>
            <a:r>
              <a:rPr lang="en-US" dirty="0"/>
              <a:t> </a:t>
            </a:r>
            <a:r>
              <a:rPr lang="en-US" i="0" dirty="0">
                <a:hlinkClick r:id="rId3"/>
              </a:rPr>
              <a:t>Kanban board</a:t>
            </a:r>
            <a:r>
              <a:rPr lang="en-US" dirty="0"/>
              <a:t>, and work items as small colored pieces of paper</a:t>
            </a:r>
            <a:r>
              <a:rPr lang="en-US" i="0" dirty="0"/>
              <a:t>.</a:t>
            </a:r>
            <a:endParaRPr lang="fr-FR">
              <a:cs typeface="Calibri"/>
            </a:endParaRPr>
          </a:p>
          <a:p>
            <a:pPr>
              <a:defRPr/>
            </a:pPr>
            <a:endParaRPr lang="en-US" dirty="0"/>
          </a:p>
          <a:p>
            <a:pPr>
              <a:defRPr/>
            </a:pPr>
            <a:r>
              <a:rPr lang="en-US" dirty="0"/>
              <a:t>At first, as a fresh grads, you'll suffer from your lack of build-in quality practice. As time goes, and as you master industry best practices, you'll see your value delivery rate increase.</a:t>
            </a:r>
            <a:endParaRPr lang="en-US" dirty="0">
              <a:cs typeface="Calibri" panose="020F0502020204030204"/>
            </a:endParaRPr>
          </a:p>
          <a:p>
            <a:pPr>
              <a:defRPr/>
            </a:pPr>
            <a:endParaRPr lang="en-US" dirty="0"/>
          </a:p>
          <a:p>
            <a:pPr>
              <a:defRPr/>
            </a:pPr>
            <a:r>
              <a:rPr lang="en-US" dirty="0"/>
              <a:t>Every team member will take one 1 or more roles and will be responsible to pull work items in his column. If something goes bad when an item reaches production, it will have to be reworked. Regularly, you can chose to work on mastering new practices instead of features. The more best practices in place, and the smoother the release will become.</a:t>
            </a:r>
            <a:endParaRPr lang="en-US" dirty="0">
              <a:cs typeface="Calibri" panose="020F0502020204030204"/>
            </a:endParaRPr>
          </a:p>
          <a:p>
            <a:pPr>
              <a:defRPr/>
            </a:pPr>
            <a:endParaRPr lang="en-US" dirty="0"/>
          </a:p>
          <a:p>
            <a:pPr>
              <a:defRPr/>
            </a:pPr>
            <a:r>
              <a:rPr lang="en-US" dirty="0"/>
              <a:t>The game is played in rounds (representing days). During a round, each team member can pull items from the previous column. It's only when all the players have pulled their work items, that we can move to the next round.</a:t>
            </a:r>
            <a:endParaRPr lang="en-US" dirty="0">
              <a:cs typeface="Calibri" panose="020F0502020204030204"/>
            </a:endParaRPr>
          </a:p>
          <a:p>
            <a:pPr>
              <a:defRPr/>
            </a:pPr>
            <a:endParaRPr lang="en-US" dirty="0"/>
          </a:p>
          <a:p>
            <a:pPr lvl="0" algn="l" defTabSz="914400">
              <a:lnSpc>
                <a:spcPct val="100000"/>
              </a:lnSpc>
              <a:spcBef>
                <a:spcPts val="0"/>
              </a:spcBef>
              <a:spcAft>
                <a:spcPts val="0"/>
              </a:spcAft>
              <a:buClrTx/>
              <a:buSzTx/>
              <a:buFontTx/>
              <a:buNone/>
              <a:tabLst/>
              <a:defRPr/>
            </a:pPr>
            <a:r>
              <a:rPr lang="en-US" dirty="0"/>
              <a:t>The game ends when you feel you have learned enough. Take the opportunity to discuss your insights with other participants.</a:t>
            </a:r>
            <a:endParaRPr lang="en-US" dirty="0">
              <a:cs typeface="Calibri" panose="020F0502020204030204"/>
            </a:endParaRPr>
          </a:p>
          <a:p>
            <a:pPr>
              <a:defRPr/>
            </a:pPr>
            <a:endParaRPr lang="en-US" dirty="0"/>
          </a:p>
          <a:p>
            <a:pPr>
              <a:defRPr/>
            </a:pPr>
            <a:r>
              <a:rPr lang="en-US" dirty="0"/>
              <a:t>The material is built to be as self-explanatory as possible. So it should be possible to have people play without reading the full instructions up-front.</a:t>
            </a:r>
          </a:p>
        </p:txBody>
      </p:sp>
      <p:sp>
        <p:nvSpPr>
          <p:cNvPr id="4" name="Slide Number Placeholder 3"/>
          <p:cNvSpPr>
            <a:spLocks noGrp="1"/>
          </p:cNvSpPr>
          <p:nvPr>
            <p:ph type="sldNum" sz="quarter" idx="5"/>
          </p:nvPr>
        </p:nvSpPr>
        <p:spPr/>
        <p:txBody>
          <a:bodyPr/>
          <a:lstStyle/>
          <a:p>
            <a:fld id="{2FC8971F-003F-4E18-B170-EE21D37F6D10}" type="slidenum">
              <a:rPr lang="fr-FR" smtClean="0"/>
              <a:t>7</a:t>
            </a:fld>
            <a:endParaRPr lang="fr-FR"/>
          </a:p>
        </p:txBody>
      </p:sp>
    </p:spTree>
    <p:extLst>
      <p:ext uri="{BB962C8B-B14F-4D97-AF65-F5344CB8AC3E}">
        <p14:creationId xmlns:p14="http://schemas.microsoft.com/office/powerpoint/2010/main" val="11882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8m | 17m -&gt; 25m</a:t>
            </a:r>
          </a:p>
          <a:p>
            <a:r>
              <a:rPr lang="en-US" dirty="0"/>
              <a:t>----</a:t>
            </a:r>
            <a:endParaRPr lang="fr-FR"/>
          </a:p>
          <a:p>
            <a:endParaRPr lang="en-US" dirty="0">
              <a:cs typeface="Calibri" panose="020F0502020204030204"/>
            </a:endParaRPr>
          </a:p>
          <a:p>
            <a:pPr marL="514350" indent="-514350">
              <a:buAutoNum type="arabicPeriod"/>
            </a:pPr>
            <a:r>
              <a:rPr lang="en-US" dirty="0"/>
              <a:t>Create a team of up to 8. Try to mix profiles (technical, business, test...) to maximize learning</a:t>
            </a:r>
            <a:endParaRPr lang="fr-FR">
              <a:cs typeface="Calibri"/>
            </a:endParaRPr>
          </a:p>
          <a:p>
            <a:pPr marL="514350" indent="-514350">
              <a:buAutoNum type="arabicPeriod"/>
            </a:pPr>
            <a:r>
              <a:rPr lang="en-US" dirty="0"/>
              <a:t>Let's open the 'Level 0' sleeve together</a:t>
            </a:r>
            <a:endParaRPr lang="fr-FR" dirty="0"/>
          </a:p>
          <a:p>
            <a:pPr lvl="2" indent="-514350">
              <a:buAutoNum type="arabicPeriod"/>
            </a:pPr>
            <a:r>
              <a:rPr lang="en-US" dirty="0"/>
              <a:t>you have the </a:t>
            </a:r>
            <a:r>
              <a:rPr lang="en-US" dirty="0" err="1"/>
              <a:t>kanban</a:t>
            </a:r>
            <a:r>
              <a:rPr lang="en-US" dirty="0"/>
              <a:t> board, where you'll try to pull items from idea to production.</a:t>
            </a:r>
            <a:endParaRPr lang="fr-FR"/>
          </a:p>
          <a:p>
            <a:pPr lvl="2" indent="-514350">
              <a:buAutoNum type="arabicPeriod"/>
            </a:pPr>
            <a:r>
              <a:rPr lang="en-US" dirty="0"/>
              <a:t>there are color tickets that represent the work item that will move through the </a:t>
            </a:r>
            <a:r>
              <a:rPr lang="en-US" dirty="0" err="1"/>
              <a:t>kanban</a:t>
            </a:r>
            <a:r>
              <a:rPr lang="en-US" dirty="0"/>
              <a:t> board</a:t>
            </a:r>
            <a:endParaRPr lang="fr-FR" dirty="0"/>
          </a:p>
          <a:p>
            <a:pPr lvl="2" indent="-514350">
              <a:buAutoNum type="arabicPeriod"/>
            </a:pPr>
            <a:r>
              <a:rPr lang="en-US" dirty="0"/>
              <a:t>there is a tracking sheet, to track how many complete features you have delivered at every round. Optionally, the production-role person can use a laptop and a shared spreadsheet (instead of a sheet of paper) to track the progress throughout the game.</a:t>
            </a:r>
            <a:endParaRPr lang="fr-FR" dirty="0"/>
          </a:p>
          <a:p>
            <a:pPr lvl="2" indent="-514350">
              <a:buAutoNum type="arabicPeriod"/>
            </a:pPr>
            <a:r>
              <a:rPr lang="en-US" dirty="0"/>
              <a:t>you have 8 role cards. You'll each be responsible for one or more columns on the </a:t>
            </a:r>
            <a:r>
              <a:rPr lang="en-US" dirty="0" err="1"/>
              <a:t>kanban</a:t>
            </a:r>
            <a:r>
              <a:rPr lang="en-US" dirty="0"/>
              <a:t> board. Each team member should pick one or more roles (preferably in adjacent columns), and read their role(s) reference card.</a:t>
            </a:r>
            <a:endParaRPr lang="fr-FR" dirty="0"/>
          </a:p>
          <a:p>
            <a:pPr lvl="2" indent="-514350">
              <a:buAutoNum type="arabicPeriod"/>
            </a:pPr>
            <a:r>
              <a:rPr lang="en-US" dirty="0"/>
              <a:t>2 dices and a dice reference card. When you'll try to deliver things to production, you'll roll the dices to see the outcome. If a problems occurs, the item will be go back to a previous column to be reworked.</a:t>
            </a:r>
            <a:endParaRPr lang="fr-FR" dirty="0"/>
          </a:p>
          <a:p>
            <a:pPr lvl="2" indent="-514350">
              <a:buAutoNum type="arabicPeriod"/>
            </a:pPr>
            <a:r>
              <a:rPr lang="en-US" dirty="0"/>
              <a:t>there are the full rules of the game. In case there is something that is not clear about the rules, you should find the answer there.</a:t>
            </a:r>
            <a:endParaRPr lang="fr-FR" dirty="0">
              <a:cs typeface="Calibri"/>
            </a:endParaRPr>
          </a:p>
          <a:p>
            <a:pPr marL="514350" indent="-514350">
              <a:buAutoNum type="arabicPeriod"/>
            </a:pPr>
            <a:r>
              <a:rPr lang="en-US" dirty="0"/>
              <a:t>Take a few minutes to get a global grasp of the game.</a:t>
            </a:r>
            <a:endParaRPr lang="fr-FR" dirty="0"/>
          </a:p>
          <a:p>
            <a:pPr marL="514350" indent="-514350">
              <a:buAutoNum type="arabicPeriod"/>
            </a:pPr>
            <a:r>
              <a:rPr lang="en-US" dirty="0"/>
              <a:t>It should all become clearer as we start to play. You can ask an animator if you are in doubt.</a:t>
            </a:r>
            <a:endParaRPr lang="fr-FR" dirty="0">
              <a:cs typeface="Calibri"/>
            </a:endParaRPr>
          </a:p>
        </p:txBody>
      </p:sp>
      <p:sp>
        <p:nvSpPr>
          <p:cNvPr id="4" name="Slide Number Placeholder 3"/>
          <p:cNvSpPr>
            <a:spLocks noGrp="1"/>
          </p:cNvSpPr>
          <p:nvPr>
            <p:ph type="sldNum" sz="quarter" idx="5"/>
          </p:nvPr>
        </p:nvSpPr>
        <p:spPr/>
        <p:txBody>
          <a:bodyPr/>
          <a:lstStyle/>
          <a:p>
            <a:fld id="{2FC8971F-003F-4E18-B170-EE21D37F6D10}" type="slidenum">
              <a:rPr lang="fr-FR" smtClean="0"/>
              <a:t>8</a:t>
            </a:fld>
            <a:endParaRPr lang="fr-FR"/>
          </a:p>
        </p:txBody>
      </p:sp>
    </p:spTree>
    <p:extLst>
      <p:ext uri="{BB962C8B-B14F-4D97-AF65-F5344CB8AC3E}">
        <p14:creationId xmlns:p14="http://schemas.microsoft.com/office/powerpoint/2010/main" val="141059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15m | 25m -&gt; 40m</a:t>
            </a:r>
          </a:p>
          <a:p>
            <a:r>
              <a:rPr lang="en-US" dirty="0"/>
              <a:t>----</a:t>
            </a:r>
            <a:endParaRPr lang="fr-FR" dirty="0"/>
          </a:p>
          <a:p>
            <a:endParaRPr lang="en-US" dirty="0"/>
          </a:p>
          <a:p>
            <a:r>
              <a:rPr lang="en-US" dirty="0"/>
              <a:t>Before jumping in the game at full speed, it's a good time to have a few blank
rounds of play to get the grasp of it.</a:t>
            </a:r>
            <a:endParaRPr lang="en-US" dirty="0">
              <a:cs typeface="Calibri" panose="020F0502020204030204"/>
            </a:endParaRPr>
          </a:p>
          <a:p>
            <a:endParaRPr lang="en-US" dirty="0"/>
          </a:p>
          <a:p>
            <a:pPr marL="228600" indent="-228600">
              <a:buAutoNum type="arabicPeriod"/>
            </a:pPr>
            <a:r>
              <a:rPr lang="en-US" dirty="0"/>
              <a:t>Let's start all together.</a:t>
            </a:r>
            <a:endParaRPr lang="en-US" dirty="0">
              <a:cs typeface="Calibri" panose="020F0502020204030204"/>
            </a:endParaRPr>
          </a:p>
          <a:p>
            <a:pPr marL="228600" indent="-228600">
              <a:buAutoNum type="arabicPeriod"/>
            </a:pPr>
            <a:r>
              <a:rPr lang="en-US" dirty="0"/>
              <a:t> Production player, be ready to count rounds and keep track of what's delivered.</a:t>
            </a:r>
            <a:endParaRPr lang="en-US" dirty="0">
              <a:cs typeface="Calibri" panose="020F0502020204030204"/>
            </a:endParaRPr>
          </a:p>
          <a:p>
            <a:pPr marL="228600" indent="-228600">
              <a:buAutoNum type="arabicPeriod"/>
            </a:pPr>
            <a:r>
              <a:rPr lang="en-US" dirty="0"/>
              <a:t>Every round, from right to left, players can pull work in their column if there are tickets in the previous one</a:t>
            </a:r>
            <a:endParaRPr lang="en-US" dirty="0">
              <a:cs typeface="Calibri" panose="020F0502020204030204"/>
            </a:endParaRPr>
          </a:p>
          <a:p>
            <a:pPr marL="228600" indent="-228600">
              <a:buAutoNum type="arabicPeriod"/>
            </a:pPr>
            <a:r>
              <a:rPr lang="en-US" dirty="0"/>
              <a:t>Let's do the first few rounds together</a:t>
            </a:r>
            <a:endParaRPr lang="en-US" dirty="0">
              <a:cs typeface="Calibri" panose="020F0502020204030204"/>
            </a:endParaRPr>
          </a:p>
          <a:p>
            <a:pPr lvl="1" indent="-228600">
              <a:buAutoNum type="arabicPeriod"/>
            </a:pPr>
            <a:r>
              <a:rPr lang="en-US" dirty="0"/>
              <a:t>1st round</a:t>
            </a:r>
            <a:endParaRPr lang="en-US" dirty="0">
              <a:cs typeface="Calibri" panose="020F0502020204030204"/>
            </a:endParaRPr>
          </a:p>
          <a:p>
            <a:pPr lvl="2" indent="-228600">
              <a:buAutoNum type="arabicPeriod"/>
            </a:pPr>
            <a:r>
              <a:rPr lang="en-US" dirty="0"/>
              <a:t>The funnel-player pulls an idea into the funnel. Write down an idea ID (#1) on it. </a:t>
            </a:r>
            <a:endParaRPr lang="en-US"/>
          </a:p>
          <a:p>
            <a:pPr lvl="2" indent="-228600">
              <a:buAutoNum type="arabicPeriod"/>
            </a:pPr>
            <a:r>
              <a:rPr lang="en-US" dirty="0"/>
              <a:t>The production-player tracks: round 1 =&gt; 0 features</a:t>
            </a:r>
            <a:endParaRPr lang="en-US" dirty="0">
              <a:cs typeface="Calibri"/>
            </a:endParaRPr>
          </a:p>
          <a:p>
            <a:pPr lvl="1" indent="-228600">
              <a:buAutoNum type="arabicPeriod"/>
            </a:pPr>
            <a:r>
              <a:rPr lang="en-US" dirty="0"/>
              <a:t>2nd round:</a:t>
            </a:r>
            <a:endParaRPr lang="en-US" dirty="0">
              <a:cs typeface="Calibri"/>
            </a:endParaRPr>
          </a:p>
          <a:p>
            <a:pPr lvl="2" indent="-228600">
              <a:buAutoNum type="arabicPeriod"/>
            </a:pPr>
            <a:r>
              <a:rPr lang="en-US" dirty="0"/>
              <a:t>the product-backlog-player pulls the #1 ticket from funnel to product-backlog</a:t>
            </a:r>
            <a:endParaRPr lang="en-US" dirty="0">
              <a:cs typeface="Calibri"/>
            </a:endParaRPr>
          </a:p>
          <a:p>
            <a:pPr lvl="2" indent="-228600">
              <a:buAutoNum type="arabicPeriod"/>
            </a:pPr>
            <a:r>
              <a:rPr lang="en-US" dirty="0"/>
              <a:t>the funnel-player can pull a new idea into the funnel, with a new ID</a:t>
            </a:r>
            <a:endParaRPr lang="en-US" dirty="0">
              <a:cs typeface="Calibri"/>
            </a:endParaRPr>
          </a:p>
          <a:p>
            <a:pPr lvl="2" indent="-228600">
              <a:buAutoNum type="arabicPeriod"/>
            </a:pPr>
            <a:r>
              <a:rPr lang="en-US" dirty="0"/>
              <a:t>The production-player tracks: round 2 =&gt; 0 features</a:t>
            </a:r>
            <a:endParaRPr lang="en-US" dirty="0">
              <a:cs typeface="Calibri"/>
            </a:endParaRPr>
          </a:p>
          <a:p>
            <a:pPr lvl="1" indent="-228600">
              <a:buAutoNum type="arabicPeriod"/>
            </a:pPr>
            <a:r>
              <a:rPr lang="en-US" dirty="0"/>
              <a:t>3rd round:</a:t>
            </a:r>
            <a:endParaRPr lang="en-US" dirty="0">
              <a:cs typeface="Calibri"/>
            </a:endParaRPr>
          </a:p>
          <a:p>
            <a:pPr lvl="2" indent="-228600">
              <a:buAutoNum type="arabicPeriod"/>
            </a:pPr>
            <a:r>
              <a:rPr lang="en-US" dirty="0"/>
              <a:t>the sprint-backlog-player pulls *and splits* the #1 item from product-backlog to sprint-backlog. Items are always split there.</a:t>
            </a:r>
            <a:endParaRPr lang="en-US" dirty="0">
              <a:cs typeface="Calibri"/>
            </a:endParaRPr>
          </a:p>
          <a:p>
            <a:pPr lvl="2" indent="-228600">
              <a:buAutoNum type="arabicPeriod"/>
            </a:pPr>
            <a:r>
              <a:rPr lang="en-US" dirty="0"/>
              <a:t>the product-backlog-player pulls another item from funnel to product-backlog</a:t>
            </a:r>
            <a:endParaRPr lang="en-US" dirty="0">
              <a:cs typeface="Calibri"/>
            </a:endParaRPr>
          </a:p>
          <a:p>
            <a:pPr lvl="2" indent="-228600">
              <a:buAutoNum type="arabicPeriod"/>
            </a:pPr>
            <a:r>
              <a:rPr lang="en-US" dirty="0"/>
              <a:t>the funnel-player can pull a new idea into the funnel, with a new ID</a:t>
            </a:r>
            <a:endParaRPr lang="en-US" dirty="0">
              <a:cs typeface="Calibri"/>
            </a:endParaRPr>
          </a:p>
          <a:p>
            <a:pPr lvl="2" indent="-228600">
              <a:buAutoNum type="arabicPeriod"/>
            </a:pPr>
            <a:r>
              <a:rPr lang="en-US" dirty="0"/>
              <a:t>The production-player tracks: round 3 =&gt; 0 features</a:t>
            </a:r>
            <a:endParaRPr lang="en-US" dirty="0">
              <a:cs typeface="Calibri"/>
            </a:endParaRPr>
          </a:p>
          <a:p>
            <a:pPr lvl="1" indent="-228600">
              <a:buAutoNum type="arabicPeriod"/>
            </a:pPr>
            <a:r>
              <a:rPr lang="en-US" dirty="0"/>
              <a:t>4th round: I'll let you continue</a:t>
            </a:r>
            <a:endParaRPr lang="en-US" dirty="0">
              <a:cs typeface="Calibri"/>
            </a:endParaRPr>
          </a:p>
          <a:p>
            <a:pPr marL="228600" indent="-228600">
              <a:buAutoNum type="arabicPeriod"/>
            </a:pPr>
            <a:r>
              <a:rPr lang="en-US" dirty="0"/>
              <a:t>By the 15th round, work can be pushed to production. It's time to practice a blank release</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2FC8971F-003F-4E18-B170-EE21D37F6D10}" type="slidenum">
              <a:rPr lang="fr-FR" smtClean="0"/>
              <a:t>9</a:t>
            </a:fld>
            <a:endParaRPr lang="fr-FR"/>
          </a:p>
        </p:txBody>
      </p:sp>
    </p:spTree>
    <p:extLst>
      <p:ext uri="{BB962C8B-B14F-4D97-AF65-F5344CB8AC3E}">
        <p14:creationId xmlns:p14="http://schemas.microsoft.com/office/powerpoint/2010/main" val="3537431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10m | 40m -&gt; 50m</a:t>
            </a:r>
          </a:p>
          <a:p>
            <a:r>
              <a:rPr lang="en-US" dirty="0"/>
              <a:t>----</a:t>
            </a:r>
            <a:endParaRPr lang="fr-FR" dirty="0"/>
          </a:p>
          <a:p>
            <a:endParaRPr lang="en-US" dirty="0"/>
          </a:p>
          <a:p>
            <a:r>
              <a:rPr lang="en-US" dirty="0"/>
              <a:t>Now that everyone masters the game, let's play for real!</a:t>
            </a:r>
            <a:endParaRPr lang="fr-FR" dirty="0">
              <a:cs typeface="Calibri" panose="020F0502020204030204"/>
            </a:endParaRPr>
          </a:p>
          <a:p>
            <a:pPr marL="228600" indent="-228600">
              <a:buAutoNum type="arabicPeriod"/>
            </a:pPr>
            <a:endParaRPr lang="en-US" dirty="0"/>
          </a:p>
          <a:p>
            <a:pPr marL="228600" indent="-228600">
              <a:buAutoNum type="arabicPeriod"/>
            </a:pPr>
            <a:r>
              <a:rPr lang="en-US" dirty="0"/>
              <a:t> Let's open the 'Level 1' sleeve together</a:t>
            </a:r>
            <a:endParaRPr lang="fr-FR" dirty="0"/>
          </a:p>
          <a:p>
            <a:pPr lvl="1" indent="-228600">
              <a:buAutoNum type="arabicPeriod"/>
            </a:pPr>
            <a:r>
              <a:rPr lang="en-US" dirty="0"/>
              <a:t>7 best practice game cards presenting the different practice improvements that are possible in the game.</a:t>
            </a:r>
            <a:endParaRPr lang="fr-FR" dirty="0"/>
          </a:p>
          <a:p>
            <a:pPr lvl="1" indent="-228600">
              <a:buAutoNum type="arabicPeriod"/>
            </a:pPr>
            <a:r>
              <a:rPr lang="en-US" dirty="0"/>
              <a:t>Column hiders that you will use to 'skip' columns when improvements tell you to do so.</a:t>
            </a:r>
            <a:endParaRPr lang="fr-FR" dirty="0"/>
          </a:p>
          <a:p>
            <a:pPr lvl="1" indent="-228600">
              <a:buAutoNum type="arabicPeriod"/>
            </a:pPr>
            <a:r>
              <a:rPr lang="en-US" dirty="0"/>
              <a:t>A practice reference sheet, that you'll read aloud when you master a new improvement.</a:t>
            </a:r>
            <a:endParaRPr lang="fr-FR" dirty="0"/>
          </a:p>
          <a:p>
            <a:pPr marL="228600" indent="-228600">
              <a:buAutoNum type="arabicPeriod"/>
            </a:pPr>
            <a:r>
              <a:rPr lang="en-US" dirty="0"/>
              <a:t>Pick a random 'free' unfair advantage best practice. If they get 'Craftsmanship', no luck, they start with nothing :-(</a:t>
            </a:r>
            <a:endParaRPr lang="fr-FR" dirty="0"/>
          </a:p>
          <a:p>
            <a:pPr marL="228600" indent="-228600">
              <a:buAutoNum type="arabicPeriod"/>
            </a:pPr>
            <a:r>
              <a:rPr lang="en-US" dirty="0"/>
              <a:t>Pause for a while and read out loud the reference sheet section about this new practice.</a:t>
            </a:r>
            <a:endParaRPr lang="fr-FR" dirty="0"/>
          </a:p>
          <a:p>
            <a:pPr marL="228600" indent="-228600">
              <a:buAutoNum type="arabicPeriod"/>
            </a:pPr>
            <a:r>
              <a:rPr lang="en-US" dirty="0"/>
              <a:t>Apply the actions of this best practices, and resume the game.</a:t>
            </a:r>
            <a:endParaRPr lang="fr-FR" dirty="0">
              <a:cs typeface="Calibri"/>
            </a:endParaRPr>
          </a:p>
          <a:p>
            <a:pPr marL="228600" indent="-228600">
              <a:buAutoNum type="arabicPeriod"/>
            </a:pPr>
            <a:r>
              <a:rPr lang="en-US" dirty="0"/>
              <a:t>As before, the production player should keep track of the delivered features per round</a:t>
            </a:r>
            <a:endParaRPr lang="fr-FR" dirty="0">
              <a:cs typeface="Calibri" panose="020F0502020204030204"/>
            </a:endParaRPr>
          </a:p>
        </p:txBody>
      </p:sp>
      <p:sp>
        <p:nvSpPr>
          <p:cNvPr id="4" name="Slide Number Placeholder 3"/>
          <p:cNvSpPr>
            <a:spLocks noGrp="1"/>
          </p:cNvSpPr>
          <p:nvPr>
            <p:ph type="sldNum" sz="quarter" idx="5"/>
          </p:nvPr>
        </p:nvSpPr>
        <p:spPr/>
        <p:txBody>
          <a:bodyPr/>
          <a:lstStyle/>
          <a:p>
            <a:fld id="{2FC8971F-003F-4E18-B170-EE21D37F6D10}" type="slidenum">
              <a:rPr lang="fr-FR" smtClean="0"/>
              <a:t>10</a:t>
            </a:fld>
            <a:endParaRPr lang="fr-FR"/>
          </a:p>
        </p:txBody>
      </p:sp>
    </p:spTree>
    <p:extLst>
      <p:ext uri="{BB962C8B-B14F-4D97-AF65-F5344CB8AC3E}">
        <p14:creationId xmlns:p14="http://schemas.microsoft.com/office/powerpoint/2010/main" val="3911287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hart + Text on the right">
  <p:cSld name="One chart + Text on the right">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a:stretch/>
        </p:blipFill>
        <p:spPr>
          <a:xfrm>
            <a:off x="9261744" y="2"/>
            <a:ext cx="2930256" cy="998220"/>
          </a:xfrm>
          <a:prstGeom prst="rect">
            <a:avLst/>
          </a:prstGeom>
          <a:noFill/>
          <a:ln>
            <a:noFill/>
          </a:ln>
        </p:spPr>
      </p:pic>
      <p:sp>
        <p:nvSpPr>
          <p:cNvPr id="55" name="Google Shape;55;p14"/>
          <p:cNvSpPr txBox="1">
            <a:spLocks noGrp="1"/>
          </p:cNvSpPr>
          <p:nvPr>
            <p:ph type="title"/>
          </p:nvPr>
        </p:nvSpPr>
        <p:spPr>
          <a:xfrm>
            <a:off x="658813" y="393221"/>
            <a:ext cx="8857600" cy="388000"/>
          </a:xfrm>
          <a:prstGeom prst="rect">
            <a:avLst/>
          </a:prstGeom>
          <a:noFill/>
          <a:ln>
            <a:noFill/>
          </a:ln>
        </p:spPr>
        <p:txBody>
          <a:bodyPr spcFirstLastPara="1" wrap="square" lIns="68575" tIns="68575" rIns="68575" bIns="68575" anchor="b" anchorCtr="0">
            <a:noAutofit/>
          </a:bodyPr>
          <a:lstStyle>
            <a:lvl1pPr marR="0" lvl="0" algn="l" rtl="0">
              <a:spcBef>
                <a:spcPts val="0"/>
              </a:spcBef>
              <a:spcAft>
                <a:spcPts val="0"/>
              </a:spcAft>
              <a:buClr>
                <a:schemeClr val="dk1"/>
              </a:buClr>
              <a:buSzPts val="2100"/>
              <a:buFont typeface="Cabin"/>
              <a:buNone/>
              <a:defRPr sz="2800" b="0" i="0" u="none" strike="noStrike" cap="none">
                <a:solidFill>
                  <a:schemeClr val="dk1"/>
                </a:solidFill>
                <a:latin typeface="Cabin"/>
                <a:ea typeface="Cabin"/>
                <a:cs typeface="Cabin"/>
                <a:sym typeface="Cabin"/>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6" name="Google Shape;56;p14"/>
          <p:cNvSpPr txBox="1">
            <a:spLocks noGrp="1"/>
          </p:cNvSpPr>
          <p:nvPr>
            <p:ph type="body" idx="1"/>
          </p:nvPr>
        </p:nvSpPr>
        <p:spPr>
          <a:xfrm>
            <a:off x="658813" y="878883"/>
            <a:ext cx="8857600" cy="369200"/>
          </a:xfrm>
          <a:prstGeom prst="rect">
            <a:avLst/>
          </a:prstGeom>
          <a:noFill/>
          <a:ln>
            <a:noFill/>
          </a:ln>
        </p:spPr>
        <p:txBody>
          <a:bodyPr spcFirstLastPara="1" wrap="square" lIns="68575" tIns="68575" rIns="68575" bIns="68575" anchor="t" anchorCtr="0">
            <a:noAutofit/>
          </a:bodyPr>
          <a:lstStyle>
            <a:lvl1pPr marL="609585" marR="0" lvl="0" indent="-304792" algn="l" rtl="0">
              <a:lnSpc>
                <a:spcPct val="120000"/>
              </a:lnSpc>
              <a:spcBef>
                <a:spcPts val="0"/>
              </a:spcBef>
              <a:spcAft>
                <a:spcPts val="0"/>
              </a:spcAft>
              <a:buClr>
                <a:schemeClr val="dk2"/>
              </a:buClr>
              <a:buSzPts val="1800"/>
              <a:buFont typeface="Arial"/>
              <a:buNone/>
              <a:defRPr sz="2400" b="0" i="0" u="none" strike="noStrike" cap="none">
                <a:solidFill>
                  <a:schemeClr val="dk2"/>
                </a:solidFill>
                <a:latin typeface="Cabin"/>
                <a:ea typeface="Cabin"/>
                <a:cs typeface="Cabin"/>
                <a:sym typeface="Cabin"/>
              </a:defRPr>
            </a:lvl1pPr>
            <a:lvl2pPr marL="1219170" marR="0" lvl="1" indent="-406390" algn="l" rtl="0">
              <a:lnSpc>
                <a:spcPct val="120000"/>
              </a:lnSpc>
              <a:spcBef>
                <a:spcPts val="0"/>
              </a:spcBef>
              <a:spcAft>
                <a:spcPts val="0"/>
              </a:spcAft>
              <a:buClr>
                <a:schemeClr val="dk2"/>
              </a:buClr>
              <a:buSzPts val="1200"/>
              <a:buFont typeface="Arial"/>
              <a:buChar char="•"/>
              <a:defRPr sz="1600" b="0" i="0" u="none" strike="noStrike" cap="none">
                <a:solidFill>
                  <a:schemeClr val="dk1"/>
                </a:solidFill>
                <a:latin typeface="Calibri"/>
                <a:ea typeface="Calibri"/>
                <a:cs typeface="Calibri"/>
                <a:sym typeface="Calibri"/>
              </a:defRPr>
            </a:lvl2pPr>
            <a:lvl3pPr marL="1828754" marR="0" lvl="2" indent="-397923" algn="l" rtl="0">
              <a:lnSpc>
                <a:spcPct val="120000"/>
              </a:lnSpc>
              <a:spcBef>
                <a:spcPts val="0"/>
              </a:spcBef>
              <a:spcAft>
                <a:spcPts val="0"/>
              </a:spcAft>
              <a:buClr>
                <a:schemeClr val="dk2"/>
              </a:buClr>
              <a:buSzPts val="1100"/>
              <a:buFont typeface="Arial"/>
              <a:buChar char="•"/>
              <a:defRPr sz="1467" b="0" i="0" u="none" strike="noStrike" cap="none">
                <a:solidFill>
                  <a:schemeClr val="dk1"/>
                </a:solidFill>
                <a:latin typeface="Calibri"/>
                <a:ea typeface="Calibri"/>
                <a:cs typeface="Calibri"/>
                <a:sym typeface="Calibri"/>
              </a:defRPr>
            </a:lvl3pPr>
            <a:lvl4pPr marL="2438339" marR="0" lvl="3" indent="-372524" algn="l" rtl="0">
              <a:lnSpc>
                <a:spcPct val="120000"/>
              </a:lnSpc>
              <a:spcBef>
                <a:spcPts val="0"/>
              </a:spcBef>
              <a:spcAft>
                <a:spcPts val="0"/>
              </a:spcAft>
              <a:buClr>
                <a:schemeClr val="dk2"/>
              </a:buClr>
              <a:buSzPts val="800"/>
              <a:buFont typeface="Arial"/>
              <a:buChar char="•"/>
              <a:defRPr sz="1200" b="0" i="0" u="none" strike="noStrike" cap="none">
                <a:solidFill>
                  <a:schemeClr val="dk1"/>
                </a:solidFill>
                <a:latin typeface="Calibri"/>
                <a:ea typeface="Calibri"/>
                <a:cs typeface="Calibri"/>
                <a:sym typeface="Calibri"/>
              </a:defRPr>
            </a:lvl4pPr>
            <a:lvl5pPr marL="3047924" marR="0" lvl="4" indent="-364058" algn="l" rtl="0">
              <a:lnSpc>
                <a:spcPct val="120000"/>
              </a:lnSpc>
              <a:spcBef>
                <a:spcPts val="0"/>
              </a:spcBef>
              <a:spcAft>
                <a:spcPts val="0"/>
              </a:spcAft>
              <a:buClr>
                <a:schemeClr val="dk2"/>
              </a:buClr>
              <a:buSzPts val="700"/>
              <a:buFont typeface="Arial"/>
              <a:buChar char="•"/>
              <a:defRPr sz="1200" b="0" i="1" u="none" strike="noStrike" cap="none">
                <a:solidFill>
                  <a:schemeClr val="dk1"/>
                </a:solidFill>
                <a:latin typeface="Calibri"/>
                <a:ea typeface="Calibri"/>
                <a:cs typeface="Calibri"/>
                <a:sym typeface="Calibri"/>
              </a:defRPr>
            </a:lvl5pPr>
            <a:lvl6pPr marL="3657509" marR="0" lvl="5"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body" idx="2"/>
          </p:nvPr>
        </p:nvSpPr>
        <p:spPr>
          <a:xfrm>
            <a:off x="658813" y="1665289"/>
            <a:ext cx="5246800" cy="4427600"/>
          </a:xfrm>
          <a:prstGeom prst="rect">
            <a:avLst/>
          </a:prstGeom>
          <a:noFill/>
          <a:ln>
            <a:noFill/>
          </a:ln>
        </p:spPr>
        <p:txBody>
          <a:bodyPr spcFirstLastPara="1" wrap="square" lIns="68575" tIns="68575" rIns="68575" bIns="68575" anchor="t" anchorCtr="0">
            <a:noAutofit/>
          </a:bodyPr>
          <a:lstStyle>
            <a:lvl1pPr marL="609585" marR="0" lvl="0" indent="-304792" algn="l" rtl="0">
              <a:lnSpc>
                <a:spcPct val="120000"/>
              </a:lnSpc>
              <a:spcBef>
                <a:spcPts val="0"/>
              </a:spcBef>
              <a:spcAft>
                <a:spcPts val="0"/>
              </a:spcAft>
              <a:buClr>
                <a:schemeClr val="dk2"/>
              </a:buClr>
              <a:buSzPts val="1400"/>
              <a:buFont typeface="Arial"/>
              <a:buNone/>
              <a:defRPr sz="1867" b="0" i="0" u="none" strike="noStrike" cap="none">
                <a:solidFill>
                  <a:schemeClr val="dk1"/>
                </a:solidFill>
                <a:latin typeface="Calibri"/>
                <a:ea typeface="Calibri"/>
                <a:cs typeface="Calibri"/>
                <a:sym typeface="Calibri"/>
              </a:defRPr>
            </a:lvl1pPr>
            <a:lvl2pPr marL="1219170" marR="0" lvl="1" indent="-406390" algn="l" rtl="0">
              <a:lnSpc>
                <a:spcPct val="120000"/>
              </a:lnSpc>
              <a:spcBef>
                <a:spcPts val="0"/>
              </a:spcBef>
              <a:spcAft>
                <a:spcPts val="0"/>
              </a:spcAft>
              <a:buClr>
                <a:schemeClr val="dk2"/>
              </a:buClr>
              <a:buSzPts val="1200"/>
              <a:buFont typeface="Arial"/>
              <a:buChar char="•"/>
              <a:defRPr sz="1600" b="0" i="0" u="none" strike="noStrike" cap="none">
                <a:solidFill>
                  <a:schemeClr val="dk1"/>
                </a:solidFill>
                <a:latin typeface="Calibri"/>
                <a:ea typeface="Calibri"/>
                <a:cs typeface="Calibri"/>
                <a:sym typeface="Calibri"/>
              </a:defRPr>
            </a:lvl2pPr>
            <a:lvl3pPr marL="1828754" marR="0" lvl="2" indent="-397923" algn="l" rtl="0">
              <a:lnSpc>
                <a:spcPct val="120000"/>
              </a:lnSpc>
              <a:spcBef>
                <a:spcPts val="0"/>
              </a:spcBef>
              <a:spcAft>
                <a:spcPts val="0"/>
              </a:spcAft>
              <a:buClr>
                <a:schemeClr val="dk2"/>
              </a:buClr>
              <a:buSzPts val="1100"/>
              <a:buFont typeface="Arial"/>
              <a:buChar char="•"/>
              <a:defRPr sz="1467" b="0" i="0" u="none" strike="noStrike" cap="none">
                <a:solidFill>
                  <a:schemeClr val="dk1"/>
                </a:solidFill>
                <a:latin typeface="Calibri"/>
                <a:ea typeface="Calibri"/>
                <a:cs typeface="Calibri"/>
                <a:sym typeface="Calibri"/>
              </a:defRPr>
            </a:lvl3pPr>
            <a:lvl4pPr marL="2438339" marR="0" lvl="3" indent="-372524" algn="l" rtl="0">
              <a:lnSpc>
                <a:spcPct val="120000"/>
              </a:lnSpc>
              <a:spcBef>
                <a:spcPts val="0"/>
              </a:spcBef>
              <a:spcAft>
                <a:spcPts val="0"/>
              </a:spcAft>
              <a:buClr>
                <a:schemeClr val="dk2"/>
              </a:buClr>
              <a:buSzPts val="800"/>
              <a:buFont typeface="Arial"/>
              <a:buChar char="•"/>
              <a:defRPr sz="1200" b="0" i="0" u="none" strike="noStrike" cap="none">
                <a:solidFill>
                  <a:schemeClr val="dk1"/>
                </a:solidFill>
                <a:latin typeface="Calibri"/>
                <a:ea typeface="Calibri"/>
                <a:cs typeface="Calibri"/>
                <a:sym typeface="Calibri"/>
              </a:defRPr>
            </a:lvl4pPr>
            <a:lvl5pPr marL="3047924" marR="0" lvl="4" indent="-364058" algn="l" rtl="0">
              <a:lnSpc>
                <a:spcPct val="120000"/>
              </a:lnSpc>
              <a:spcBef>
                <a:spcPts val="0"/>
              </a:spcBef>
              <a:spcAft>
                <a:spcPts val="0"/>
              </a:spcAft>
              <a:buClr>
                <a:schemeClr val="dk2"/>
              </a:buClr>
              <a:buSzPts val="700"/>
              <a:buFont typeface="Arial"/>
              <a:buChar char="•"/>
              <a:defRPr sz="1200" b="0" i="1" u="none" strike="noStrike" cap="none">
                <a:solidFill>
                  <a:schemeClr val="dk1"/>
                </a:solidFill>
                <a:latin typeface="Calibri"/>
                <a:ea typeface="Calibri"/>
                <a:cs typeface="Calibri"/>
                <a:sym typeface="Calibri"/>
              </a:defRPr>
            </a:lvl5pPr>
            <a:lvl6pPr marL="3657509" marR="0" lvl="5"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grpSp>
        <p:nvGrpSpPr>
          <p:cNvPr id="58" name="Google Shape;58;p14"/>
          <p:cNvGrpSpPr/>
          <p:nvPr/>
        </p:nvGrpSpPr>
        <p:grpSpPr>
          <a:xfrm>
            <a:off x="10267428" y="523795"/>
            <a:ext cx="918880" cy="685860"/>
            <a:chOff x="316" y="1370"/>
            <a:chExt cx="3746" cy="2796"/>
          </a:xfrm>
        </p:grpSpPr>
        <p:sp>
          <p:nvSpPr>
            <p:cNvPr id="59" name="Google Shape;59;p14"/>
            <p:cNvSpPr/>
            <p:nvPr/>
          </p:nvSpPr>
          <p:spPr>
            <a:xfrm>
              <a:off x="1404" y="2571"/>
              <a:ext cx="384" cy="294"/>
            </a:xfrm>
            <a:custGeom>
              <a:avLst/>
              <a:gdLst/>
              <a:ahLst/>
              <a:cxnLst/>
              <a:rect l="l" t="t" r="r" b="b"/>
              <a:pathLst>
                <a:path w="162" h="124" extrusionOk="0">
                  <a:moveTo>
                    <a:pt x="0" y="124"/>
                  </a:moveTo>
                  <a:cubicBezTo>
                    <a:pt x="0" y="0"/>
                    <a:pt x="0" y="0"/>
                    <a:pt x="0" y="0"/>
                  </a:cubicBezTo>
                  <a:cubicBezTo>
                    <a:pt x="24" y="0"/>
                    <a:pt x="24" y="0"/>
                    <a:pt x="24" y="0"/>
                  </a:cubicBezTo>
                  <a:cubicBezTo>
                    <a:pt x="82" y="75"/>
                    <a:pt x="82" y="75"/>
                    <a:pt x="82" y="75"/>
                  </a:cubicBezTo>
                  <a:cubicBezTo>
                    <a:pt x="139" y="0"/>
                    <a:pt x="139" y="0"/>
                    <a:pt x="139" y="0"/>
                  </a:cubicBezTo>
                  <a:cubicBezTo>
                    <a:pt x="162" y="0"/>
                    <a:pt x="162" y="0"/>
                    <a:pt x="162" y="0"/>
                  </a:cubicBezTo>
                  <a:cubicBezTo>
                    <a:pt x="162" y="124"/>
                    <a:pt x="162" y="124"/>
                    <a:pt x="162" y="124"/>
                  </a:cubicBezTo>
                  <a:cubicBezTo>
                    <a:pt x="135" y="124"/>
                    <a:pt x="135" y="124"/>
                    <a:pt x="135" y="124"/>
                  </a:cubicBezTo>
                  <a:cubicBezTo>
                    <a:pt x="135" y="47"/>
                    <a:pt x="135" y="47"/>
                    <a:pt x="135" y="47"/>
                  </a:cubicBezTo>
                  <a:cubicBezTo>
                    <a:pt x="135" y="46"/>
                    <a:pt x="135" y="44"/>
                    <a:pt x="135" y="42"/>
                  </a:cubicBezTo>
                  <a:cubicBezTo>
                    <a:pt x="136" y="39"/>
                    <a:pt x="136" y="37"/>
                    <a:pt x="136" y="34"/>
                  </a:cubicBezTo>
                  <a:cubicBezTo>
                    <a:pt x="135" y="37"/>
                    <a:pt x="133" y="40"/>
                    <a:pt x="132" y="42"/>
                  </a:cubicBezTo>
                  <a:cubicBezTo>
                    <a:pt x="131" y="44"/>
                    <a:pt x="130" y="46"/>
                    <a:pt x="129" y="47"/>
                  </a:cubicBezTo>
                  <a:cubicBezTo>
                    <a:pt x="83" y="109"/>
                    <a:pt x="83" y="109"/>
                    <a:pt x="83" y="109"/>
                  </a:cubicBezTo>
                  <a:cubicBezTo>
                    <a:pt x="77" y="109"/>
                    <a:pt x="77" y="109"/>
                    <a:pt x="77" y="109"/>
                  </a:cubicBezTo>
                  <a:cubicBezTo>
                    <a:pt x="30" y="47"/>
                    <a:pt x="30" y="47"/>
                    <a:pt x="30" y="47"/>
                  </a:cubicBezTo>
                  <a:cubicBezTo>
                    <a:pt x="29" y="44"/>
                    <a:pt x="27" y="42"/>
                    <a:pt x="26" y="40"/>
                  </a:cubicBezTo>
                  <a:cubicBezTo>
                    <a:pt x="25" y="38"/>
                    <a:pt x="24" y="36"/>
                    <a:pt x="23" y="34"/>
                  </a:cubicBezTo>
                  <a:cubicBezTo>
                    <a:pt x="23" y="37"/>
                    <a:pt x="23" y="39"/>
                    <a:pt x="23" y="41"/>
                  </a:cubicBezTo>
                  <a:cubicBezTo>
                    <a:pt x="24" y="43"/>
                    <a:pt x="24" y="45"/>
                    <a:pt x="24" y="47"/>
                  </a:cubicBezTo>
                  <a:cubicBezTo>
                    <a:pt x="24" y="124"/>
                    <a:pt x="24" y="124"/>
                    <a:pt x="24" y="124"/>
                  </a:cubicBezTo>
                  <a:lnTo>
                    <a:pt x="0" y="12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0" name="Google Shape;60;p14"/>
            <p:cNvSpPr/>
            <p:nvPr/>
          </p:nvSpPr>
          <p:spPr>
            <a:xfrm>
              <a:off x="1972" y="2571"/>
              <a:ext cx="329" cy="294"/>
            </a:xfrm>
            <a:custGeom>
              <a:avLst/>
              <a:gdLst/>
              <a:ahLst/>
              <a:cxnLst/>
              <a:rect l="l" t="t" r="r" b="b"/>
              <a:pathLst>
                <a:path w="139" h="124" extrusionOk="0">
                  <a:moveTo>
                    <a:pt x="28" y="0"/>
                  </a:moveTo>
                  <a:cubicBezTo>
                    <a:pt x="28" y="100"/>
                    <a:pt x="28" y="100"/>
                    <a:pt x="28" y="100"/>
                  </a:cubicBezTo>
                  <a:cubicBezTo>
                    <a:pt x="111" y="100"/>
                    <a:pt x="111" y="100"/>
                    <a:pt x="111" y="100"/>
                  </a:cubicBezTo>
                  <a:cubicBezTo>
                    <a:pt x="111" y="0"/>
                    <a:pt x="111" y="0"/>
                    <a:pt x="111" y="0"/>
                  </a:cubicBezTo>
                  <a:cubicBezTo>
                    <a:pt x="139" y="0"/>
                    <a:pt x="139" y="0"/>
                    <a:pt x="139" y="0"/>
                  </a:cubicBezTo>
                  <a:cubicBezTo>
                    <a:pt x="139" y="94"/>
                    <a:pt x="139" y="94"/>
                    <a:pt x="139" y="94"/>
                  </a:cubicBezTo>
                  <a:cubicBezTo>
                    <a:pt x="139" y="106"/>
                    <a:pt x="137" y="113"/>
                    <a:pt x="133" y="117"/>
                  </a:cubicBezTo>
                  <a:cubicBezTo>
                    <a:pt x="129" y="122"/>
                    <a:pt x="121" y="124"/>
                    <a:pt x="109" y="124"/>
                  </a:cubicBezTo>
                  <a:cubicBezTo>
                    <a:pt x="30" y="124"/>
                    <a:pt x="30" y="124"/>
                    <a:pt x="30" y="124"/>
                  </a:cubicBezTo>
                  <a:cubicBezTo>
                    <a:pt x="18" y="124"/>
                    <a:pt x="10" y="122"/>
                    <a:pt x="6" y="117"/>
                  </a:cubicBezTo>
                  <a:cubicBezTo>
                    <a:pt x="2" y="113"/>
                    <a:pt x="0" y="106"/>
                    <a:pt x="0" y="94"/>
                  </a:cubicBezTo>
                  <a:cubicBezTo>
                    <a:pt x="0" y="0"/>
                    <a:pt x="0" y="0"/>
                    <a:pt x="0" y="0"/>
                  </a:cubicBezTo>
                  <a:lnTo>
                    <a:pt x="28" y="0"/>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1" name="Google Shape;61;p14"/>
            <p:cNvSpPr/>
            <p:nvPr/>
          </p:nvSpPr>
          <p:spPr>
            <a:xfrm>
              <a:off x="2479" y="2571"/>
              <a:ext cx="348" cy="294"/>
            </a:xfrm>
            <a:custGeom>
              <a:avLst/>
              <a:gdLst/>
              <a:ahLst/>
              <a:cxnLst/>
              <a:rect l="l" t="t" r="r" b="b"/>
              <a:pathLst>
                <a:path w="147" h="124" extrusionOk="0">
                  <a:moveTo>
                    <a:pt x="0" y="124"/>
                  </a:moveTo>
                  <a:cubicBezTo>
                    <a:pt x="0" y="0"/>
                    <a:pt x="0" y="0"/>
                    <a:pt x="0" y="0"/>
                  </a:cubicBezTo>
                  <a:cubicBezTo>
                    <a:pt x="106" y="0"/>
                    <a:pt x="106" y="0"/>
                    <a:pt x="106" y="0"/>
                  </a:cubicBezTo>
                  <a:cubicBezTo>
                    <a:pt x="116" y="0"/>
                    <a:pt x="123" y="2"/>
                    <a:pt x="128" y="6"/>
                  </a:cubicBezTo>
                  <a:cubicBezTo>
                    <a:pt x="132" y="9"/>
                    <a:pt x="134" y="16"/>
                    <a:pt x="134" y="24"/>
                  </a:cubicBezTo>
                  <a:cubicBezTo>
                    <a:pt x="134" y="53"/>
                    <a:pt x="134" y="53"/>
                    <a:pt x="134" y="53"/>
                  </a:cubicBezTo>
                  <a:cubicBezTo>
                    <a:pt x="134" y="61"/>
                    <a:pt x="132" y="67"/>
                    <a:pt x="128" y="71"/>
                  </a:cubicBezTo>
                  <a:cubicBezTo>
                    <a:pt x="123" y="75"/>
                    <a:pt x="116" y="77"/>
                    <a:pt x="106" y="77"/>
                  </a:cubicBezTo>
                  <a:cubicBezTo>
                    <a:pt x="90" y="77"/>
                    <a:pt x="90" y="77"/>
                    <a:pt x="90" y="77"/>
                  </a:cubicBezTo>
                  <a:cubicBezTo>
                    <a:pt x="147" y="124"/>
                    <a:pt x="147" y="124"/>
                    <a:pt x="147" y="124"/>
                  </a:cubicBezTo>
                  <a:cubicBezTo>
                    <a:pt x="106" y="124"/>
                    <a:pt x="106" y="124"/>
                    <a:pt x="106" y="124"/>
                  </a:cubicBezTo>
                  <a:cubicBezTo>
                    <a:pt x="56" y="77"/>
                    <a:pt x="56" y="77"/>
                    <a:pt x="56" y="77"/>
                  </a:cubicBezTo>
                  <a:cubicBezTo>
                    <a:pt x="29" y="77"/>
                    <a:pt x="29" y="77"/>
                    <a:pt x="29" y="77"/>
                  </a:cubicBezTo>
                  <a:cubicBezTo>
                    <a:pt x="29" y="124"/>
                    <a:pt x="29" y="124"/>
                    <a:pt x="29" y="124"/>
                  </a:cubicBezTo>
                  <a:lnTo>
                    <a:pt x="0" y="124"/>
                  </a:lnTo>
                  <a:close/>
                  <a:moveTo>
                    <a:pt x="93" y="22"/>
                  </a:moveTo>
                  <a:cubicBezTo>
                    <a:pt x="29" y="22"/>
                    <a:pt x="29" y="22"/>
                    <a:pt x="29" y="22"/>
                  </a:cubicBezTo>
                  <a:cubicBezTo>
                    <a:pt x="29" y="56"/>
                    <a:pt x="29" y="56"/>
                    <a:pt x="29" y="56"/>
                  </a:cubicBezTo>
                  <a:cubicBezTo>
                    <a:pt x="93" y="56"/>
                    <a:pt x="93" y="56"/>
                    <a:pt x="93" y="56"/>
                  </a:cubicBezTo>
                  <a:cubicBezTo>
                    <a:pt x="98" y="56"/>
                    <a:pt x="102" y="55"/>
                    <a:pt x="104" y="53"/>
                  </a:cubicBezTo>
                  <a:cubicBezTo>
                    <a:pt x="105" y="52"/>
                    <a:pt x="106" y="49"/>
                    <a:pt x="106" y="46"/>
                  </a:cubicBezTo>
                  <a:cubicBezTo>
                    <a:pt x="106" y="31"/>
                    <a:pt x="106" y="31"/>
                    <a:pt x="106" y="31"/>
                  </a:cubicBezTo>
                  <a:cubicBezTo>
                    <a:pt x="106" y="28"/>
                    <a:pt x="105" y="25"/>
                    <a:pt x="104" y="24"/>
                  </a:cubicBezTo>
                  <a:cubicBezTo>
                    <a:pt x="102" y="22"/>
                    <a:pt x="98" y="22"/>
                    <a:pt x="93" y="22"/>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2" name="Google Shape;62;p14"/>
            <p:cNvSpPr/>
            <p:nvPr/>
          </p:nvSpPr>
          <p:spPr>
            <a:xfrm>
              <a:off x="2969" y="2571"/>
              <a:ext cx="303" cy="294"/>
            </a:xfrm>
            <a:custGeom>
              <a:avLst/>
              <a:gdLst/>
              <a:ahLst/>
              <a:cxnLst/>
              <a:rect l="l" t="t" r="r" b="b"/>
              <a:pathLst>
                <a:path w="303" h="294" extrusionOk="0">
                  <a:moveTo>
                    <a:pt x="0" y="294"/>
                  </a:moveTo>
                  <a:lnTo>
                    <a:pt x="0" y="0"/>
                  </a:lnTo>
                  <a:lnTo>
                    <a:pt x="300" y="0"/>
                  </a:lnTo>
                  <a:lnTo>
                    <a:pt x="300" y="50"/>
                  </a:lnTo>
                  <a:lnTo>
                    <a:pt x="69" y="50"/>
                  </a:lnTo>
                  <a:lnTo>
                    <a:pt x="69" y="116"/>
                  </a:lnTo>
                  <a:lnTo>
                    <a:pt x="203" y="116"/>
                  </a:lnTo>
                  <a:lnTo>
                    <a:pt x="203" y="166"/>
                  </a:lnTo>
                  <a:lnTo>
                    <a:pt x="69" y="166"/>
                  </a:lnTo>
                  <a:lnTo>
                    <a:pt x="69" y="237"/>
                  </a:lnTo>
                  <a:lnTo>
                    <a:pt x="303" y="237"/>
                  </a:lnTo>
                  <a:lnTo>
                    <a:pt x="303" y="294"/>
                  </a:lnTo>
                  <a:lnTo>
                    <a:pt x="0" y="29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3" name="Google Shape;63;p14"/>
            <p:cNvSpPr/>
            <p:nvPr/>
          </p:nvSpPr>
          <p:spPr>
            <a:xfrm>
              <a:off x="3402" y="2571"/>
              <a:ext cx="381" cy="294"/>
            </a:xfrm>
            <a:custGeom>
              <a:avLst/>
              <a:gdLst/>
              <a:ahLst/>
              <a:cxnLst/>
              <a:rect l="l" t="t" r="r" b="b"/>
              <a:pathLst>
                <a:path w="381" h="294" extrusionOk="0">
                  <a:moveTo>
                    <a:pt x="2" y="294"/>
                  </a:moveTo>
                  <a:lnTo>
                    <a:pt x="142" y="142"/>
                  </a:lnTo>
                  <a:lnTo>
                    <a:pt x="0" y="0"/>
                  </a:lnTo>
                  <a:lnTo>
                    <a:pt x="90" y="0"/>
                  </a:lnTo>
                  <a:lnTo>
                    <a:pt x="185" y="100"/>
                  </a:lnTo>
                  <a:lnTo>
                    <a:pt x="272" y="0"/>
                  </a:lnTo>
                  <a:lnTo>
                    <a:pt x="353" y="0"/>
                  </a:lnTo>
                  <a:lnTo>
                    <a:pt x="225" y="135"/>
                  </a:lnTo>
                  <a:lnTo>
                    <a:pt x="381" y="294"/>
                  </a:lnTo>
                  <a:lnTo>
                    <a:pt x="289" y="294"/>
                  </a:lnTo>
                  <a:lnTo>
                    <a:pt x="182" y="180"/>
                  </a:lnTo>
                  <a:lnTo>
                    <a:pt x="83" y="294"/>
                  </a:lnTo>
                  <a:lnTo>
                    <a:pt x="2" y="29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4" name="Google Shape;64;p14"/>
            <p:cNvSpPr/>
            <p:nvPr/>
          </p:nvSpPr>
          <p:spPr>
            <a:xfrm>
              <a:off x="3864" y="2576"/>
              <a:ext cx="85" cy="73"/>
            </a:xfrm>
            <a:custGeom>
              <a:avLst/>
              <a:gdLst/>
              <a:ahLst/>
              <a:cxnLst/>
              <a:rect l="l" t="t" r="r" b="b"/>
              <a:pathLst>
                <a:path w="85" h="73" extrusionOk="0">
                  <a:moveTo>
                    <a:pt x="52" y="14"/>
                  </a:moveTo>
                  <a:lnTo>
                    <a:pt x="52" y="73"/>
                  </a:lnTo>
                  <a:lnTo>
                    <a:pt x="33" y="73"/>
                  </a:lnTo>
                  <a:lnTo>
                    <a:pt x="33" y="14"/>
                  </a:lnTo>
                  <a:lnTo>
                    <a:pt x="0" y="14"/>
                  </a:lnTo>
                  <a:lnTo>
                    <a:pt x="0" y="0"/>
                  </a:lnTo>
                  <a:lnTo>
                    <a:pt x="85" y="0"/>
                  </a:lnTo>
                  <a:lnTo>
                    <a:pt x="85" y="14"/>
                  </a:lnTo>
                  <a:lnTo>
                    <a:pt x="52" y="1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5" name="Google Shape;65;p14"/>
            <p:cNvSpPr/>
            <p:nvPr/>
          </p:nvSpPr>
          <p:spPr>
            <a:xfrm>
              <a:off x="3965" y="2576"/>
              <a:ext cx="97" cy="73"/>
            </a:xfrm>
            <a:custGeom>
              <a:avLst/>
              <a:gdLst/>
              <a:ahLst/>
              <a:cxnLst/>
              <a:rect l="l" t="t" r="r" b="b"/>
              <a:pathLst>
                <a:path w="41" h="31" extrusionOk="0">
                  <a:moveTo>
                    <a:pt x="0" y="31"/>
                  </a:moveTo>
                  <a:cubicBezTo>
                    <a:pt x="0" y="0"/>
                    <a:pt x="0" y="0"/>
                    <a:pt x="0" y="0"/>
                  </a:cubicBezTo>
                  <a:cubicBezTo>
                    <a:pt x="6" y="0"/>
                    <a:pt x="6" y="0"/>
                    <a:pt x="6" y="0"/>
                  </a:cubicBezTo>
                  <a:cubicBezTo>
                    <a:pt x="21" y="19"/>
                    <a:pt x="21" y="19"/>
                    <a:pt x="21" y="19"/>
                  </a:cubicBezTo>
                  <a:cubicBezTo>
                    <a:pt x="35" y="0"/>
                    <a:pt x="35" y="0"/>
                    <a:pt x="35" y="0"/>
                  </a:cubicBezTo>
                  <a:cubicBezTo>
                    <a:pt x="41" y="0"/>
                    <a:pt x="41" y="0"/>
                    <a:pt x="41" y="0"/>
                  </a:cubicBezTo>
                  <a:cubicBezTo>
                    <a:pt x="41" y="31"/>
                    <a:pt x="41" y="31"/>
                    <a:pt x="41" y="31"/>
                  </a:cubicBezTo>
                  <a:cubicBezTo>
                    <a:pt x="34" y="31"/>
                    <a:pt x="34" y="31"/>
                    <a:pt x="34" y="31"/>
                  </a:cubicBezTo>
                  <a:cubicBezTo>
                    <a:pt x="34" y="12"/>
                    <a:pt x="34" y="12"/>
                    <a:pt x="34" y="12"/>
                  </a:cubicBezTo>
                  <a:cubicBezTo>
                    <a:pt x="34" y="12"/>
                    <a:pt x="34" y="11"/>
                    <a:pt x="34" y="11"/>
                  </a:cubicBezTo>
                  <a:cubicBezTo>
                    <a:pt x="34" y="10"/>
                    <a:pt x="35" y="9"/>
                    <a:pt x="35" y="9"/>
                  </a:cubicBezTo>
                  <a:cubicBezTo>
                    <a:pt x="34" y="9"/>
                    <a:pt x="34" y="10"/>
                    <a:pt x="34" y="11"/>
                  </a:cubicBezTo>
                  <a:cubicBezTo>
                    <a:pt x="33" y="11"/>
                    <a:pt x="33" y="12"/>
                    <a:pt x="33" y="12"/>
                  </a:cubicBezTo>
                  <a:cubicBezTo>
                    <a:pt x="21" y="27"/>
                    <a:pt x="21" y="27"/>
                    <a:pt x="21" y="27"/>
                  </a:cubicBezTo>
                  <a:cubicBezTo>
                    <a:pt x="20" y="27"/>
                    <a:pt x="20" y="27"/>
                    <a:pt x="20" y="27"/>
                  </a:cubicBezTo>
                  <a:cubicBezTo>
                    <a:pt x="8" y="12"/>
                    <a:pt x="8" y="12"/>
                    <a:pt x="8" y="12"/>
                  </a:cubicBezTo>
                  <a:cubicBezTo>
                    <a:pt x="7" y="11"/>
                    <a:pt x="7" y="11"/>
                    <a:pt x="7" y="10"/>
                  </a:cubicBezTo>
                  <a:cubicBezTo>
                    <a:pt x="6" y="10"/>
                    <a:pt x="6" y="9"/>
                    <a:pt x="6" y="9"/>
                  </a:cubicBezTo>
                  <a:cubicBezTo>
                    <a:pt x="6" y="9"/>
                    <a:pt x="6" y="10"/>
                    <a:pt x="6" y="10"/>
                  </a:cubicBezTo>
                  <a:cubicBezTo>
                    <a:pt x="6" y="11"/>
                    <a:pt x="6" y="11"/>
                    <a:pt x="6" y="12"/>
                  </a:cubicBezTo>
                  <a:cubicBezTo>
                    <a:pt x="6" y="31"/>
                    <a:pt x="6" y="31"/>
                    <a:pt x="6" y="31"/>
                  </a:cubicBezTo>
                  <a:lnTo>
                    <a:pt x="0" y="31"/>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6" name="Google Shape;66;p14"/>
            <p:cNvSpPr/>
            <p:nvPr/>
          </p:nvSpPr>
          <p:spPr>
            <a:xfrm>
              <a:off x="316" y="1370"/>
              <a:ext cx="1750" cy="2796"/>
            </a:xfrm>
            <a:custGeom>
              <a:avLst/>
              <a:gdLst/>
              <a:ahLst/>
              <a:cxnLst/>
              <a:rect l="l" t="t" r="r" b="b"/>
              <a:pathLst>
                <a:path w="740" h="1181" extrusionOk="0">
                  <a:moveTo>
                    <a:pt x="651" y="224"/>
                  </a:moveTo>
                  <a:cubicBezTo>
                    <a:pt x="651" y="224"/>
                    <a:pt x="655" y="358"/>
                    <a:pt x="673" y="366"/>
                  </a:cubicBezTo>
                  <a:cubicBezTo>
                    <a:pt x="673" y="366"/>
                    <a:pt x="708" y="365"/>
                    <a:pt x="740" y="327"/>
                  </a:cubicBezTo>
                  <a:cubicBezTo>
                    <a:pt x="724" y="281"/>
                    <a:pt x="724" y="281"/>
                    <a:pt x="724" y="281"/>
                  </a:cubicBezTo>
                  <a:cubicBezTo>
                    <a:pt x="706" y="273"/>
                    <a:pt x="706" y="273"/>
                    <a:pt x="706" y="273"/>
                  </a:cubicBezTo>
                  <a:cubicBezTo>
                    <a:pt x="706" y="273"/>
                    <a:pt x="707" y="213"/>
                    <a:pt x="694" y="15"/>
                  </a:cubicBezTo>
                  <a:cubicBezTo>
                    <a:pt x="694" y="15"/>
                    <a:pt x="693" y="0"/>
                    <a:pt x="682" y="17"/>
                  </a:cubicBezTo>
                  <a:cubicBezTo>
                    <a:pt x="682" y="17"/>
                    <a:pt x="491" y="272"/>
                    <a:pt x="486" y="275"/>
                  </a:cubicBezTo>
                  <a:cubicBezTo>
                    <a:pt x="486" y="275"/>
                    <a:pt x="560" y="66"/>
                    <a:pt x="539" y="35"/>
                  </a:cubicBezTo>
                  <a:cubicBezTo>
                    <a:pt x="539" y="35"/>
                    <a:pt x="40" y="453"/>
                    <a:pt x="0" y="1181"/>
                  </a:cubicBezTo>
                  <a:cubicBezTo>
                    <a:pt x="0" y="1181"/>
                    <a:pt x="24" y="1165"/>
                    <a:pt x="26" y="1120"/>
                  </a:cubicBezTo>
                  <a:cubicBezTo>
                    <a:pt x="29" y="1075"/>
                    <a:pt x="40" y="957"/>
                    <a:pt x="58" y="872"/>
                  </a:cubicBezTo>
                  <a:cubicBezTo>
                    <a:pt x="77" y="787"/>
                    <a:pt x="218" y="347"/>
                    <a:pt x="514" y="99"/>
                  </a:cubicBezTo>
                  <a:cubicBezTo>
                    <a:pt x="514" y="99"/>
                    <a:pt x="510" y="150"/>
                    <a:pt x="463" y="294"/>
                  </a:cubicBezTo>
                  <a:cubicBezTo>
                    <a:pt x="463" y="294"/>
                    <a:pt x="457" y="308"/>
                    <a:pt x="469" y="364"/>
                  </a:cubicBezTo>
                  <a:cubicBezTo>
                    <a:pt x="469" y="364"/>
                    <a:pt x="481" y="387"/>
                    <a:pt x="651" y="224"/>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grpSp>
      <p:sp>
        <p:nvSpPr>
          <p:cNvPr id="67" name="Google Shape;67;p14"/>
          <p:cNvSpPr txBox="1">
            <a:spLocks noGrp="1"/>
          </p:cNvSpPr>
          <p:nvPr>
            <p:ph type="body" idx="3"/>
          </p:nvPr>
        </p:nvSpPr>
        <p:spPr>
          <a:xfrm>
            <a:off x="6275295" y="1665288"/>
            <a:ext cx="5314800" cy="4419200"/>
          </a:xfrm>
          <a:prstGeom prst="rect">
            <a:avLst/>
          </a:prstGeom>
          <a:noFill/>
          <a:ln>
            <a:noFill/>
          </a:ln>
        </p:spPr>
        <p:txBody>
          <a:bodyPr spcFirstLastPara="1" wrap="square" lIns="68575" tIns="68575" rIns="68575" bIns="68575" anchor="t" anchorCtr="0">
            <a:noAutofit/>
          </a:bodyPr>
          <a:lstStyle>
            <a:lvl1pPr marL="609585" marR="0" lvl="0" indent="-304792" algn="l" rtl="0">
              <a:lnSpc>
                <a:spcPct val="120000"/>
              </a:lnSpc>
              <a:spcBef>
                <a:spcPts val="0"/>
              </a:spcBef>
              <a:spcAft>
                <a:spcPts val="0"/>
              </a:spcAft>
              <a:buClr>
                <a:schemeClr val="dk2"/>
              </a:buClr>
              <a:buSzPts val="1400"/>
              <a:buFont typeface="Arial"/>
              <a:buNone/>
              <a:defRPr sz="1867" b="0" i="0" u="none" strike="noStrike" cap="none">
                <a:solidFill>
                  <a:schemeClr val="dk1"/>
                </a:solidFill>
                <a:latin typeface="Calibri"/>
                <a:ea typeface="Calibri"/>
                <a:cs typeface="Calibri"/>
                <a:sym typeface="Calibri"/>
              </a:defRPr>
            </a:lvl1pPr>
            <a:lvl2pPr marL="1219170" marR="0" lvl="1" indent="-406390" algn="l" rtl="0">
              <a:lnSpc>
                <a:spcPct val="120000"/>
              </a:lnSpc>
              <a:spcBef>
                <a:spcPts val="0"/>
              </a:spcBef>
              <a:spcAft>
                <a:spcPts val="0"/>
              </a:spcAft>
              <a:buClr>
                <a:schemeClr val="dk2"/>
              </a:buClr>
              <a:buSzPts val="1200"/>
              <a:buFont typeface="Arial"/>
              <a:buChar char="•"/>
              <a:defRPr sz="1600" b="0" i="0" u="none" strike="noStrike" cap="none">
                <a:solidFill>
                  <a:schemeClr val="dk1"/>
                </a:solidFill>
                <a:latin typeface="Calibri"/>
                <a:ea typeface="Calibri"/>
                <a:cs typeface="Calibri"/>
                <a:sym typeface="Calibri"/>
              </a:defRPr>
            </a:lvl2pPr>
            <a:lvl3pPr marL="1828754" marR="0" lvl="2" indent="-397923" algn="l" rtl="0">
              <a:lnSpc>
                <a:spcPct val="120000"/>
              </a:lnSpc>
              <a:spcBef>
                <a:spcPts val="0"/>
              </a:spcBef>
              <a:spcAft>
                <a:spcPts val="0"/>
              </a:spcAft>
              <a:buClr>
                <a:schemeClr val="dk2"/>
              </a:buClr>
              <a:buSzPts val="1100"/>
              <a:buFont typeface="Arial"/>
              <a:buChar char="•"/>
              <a:defRPr sz="1467" b="0" i="0" u="none" strike="noStrike" cap="none">
                <a:solidFill>
                  <a:schemeClr val="dk1"/>
                </a:solidFill>
                <a:latin typeface="Calibri"/>
                <a:ea typeface="Calibri"/>
                <a:cs typeface="Calibri"/>
                <a:sym typeface="Calibri"/>
              </a:defRPr>
            </a:lvl3pPr>
            <a:lvl4pPr marL="2438339" marR="0" lvl="3" indent="-372524" algn="l" rtl="0">
              <a:lnSpc>
                <a:spcPct val="120000"/>
              </a:lnSpc>
              <a:spcBef>
                <a:spcPts val="0"/>
              </a:spcBef>
              <a:spcAft>
                <a:spcPts val="0"/>
              </a:spcAft>
              <a:buClr>
                <a:schemeClr val="dk2"/>
              </a:buClr>
              <a:buSzPts val="800"/>
              <a:buFont typeface="Arial"/>
              <a:buChar char="•"/>
              <a:defRPr sz="1200" b="0" i="0" u="none" strike="noStrike" cap="none">
                <a:solidFill>
                  <a:schemeClr val="dk1"/>
                </a:solidFill>
                <a:latin typeface="Calibri"/>
                <a:ea typeface="Calibri"/>
                <a:cs typeface="Calibri"/>
                <a:sym typeface="Calibri"/>
              </a:defRPr>
            </a:lvl4pPr>
            <a:lvl5pPr marL="3047924" marR="0" lvl="4" indent="-364058" algn="l" rtl="0">
              <a:lnSpc>
                <a:spcPct val="120000"/>
              </a:lnSpc>
              <a:spcBef>
                <a:spcPts val="0"/>
              </a:spcBef>
              <a:spcAft>
                <a:spcPts val="0"/>
              </a:spcAft>
              <a:buClr>
                <a:schemeClr val="dk2"/>
              </a:buClr>
              <a:buSzPts val="700"/>
              <a:buFont typeface="Arial"/>
              <a:buChar char="•"/>
              <a:defRPr sz="1200" b="0" i="1" u="none" strike="noStrike" cap="none">
                <a:solidFill>
                  <a:schemeClr val="dk1"/>
                </a:solidFill>
                <a:latin typeface="Calibri"/>
                <a:ea typeface="Calibri"/>
                <a:cs typeface="Calibri"/>
                <a:sym typeface="Calibri"/>
              </a:defRPr>
            </a:lvl5pPr>
            <a:lvl6pPr marL="3657509" marR="0" lvl="5"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8" name="Google Shape;68;p1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solidFill>
                  <a:schemeClr val="dk2"/>
                </a:solidFill>
                <a:latin typeface="Cabin"/>
                <a:ea typeface="Cabin"/>
                <a:cs typeface="Cabin"/>
                <a:sym typeface="Cabin"/>
              </a:defRPr>
            </a:lvl1pPr>
            <a:lvl2pPr lvl="1">
              <a:buNone/>
              <a:defRPr>
                <a:solidFill>
                  <a:schemeClr val="dk2"/>
                </a:solidFill>
                <a:latin typeface="Cabin"/>
                <a:ea typeface="Cabin"/>
                <a:cs typeface="Cabin"/>
                <a:sym typeface="Cabin"/>
              </a:defRPr>
            </a:lvl2pPr>
            <a:lvl3pPr lvl="2">
              <a:buNone/>
              <a:defRPr>
                <a:solidFill>
                  <a:schemeClr val="dk2"/>
                </a:solidFill>
                <a:latin typeface="Cabin"/>
                <a:ea typeface="Cabin"/>
                <a:cs typeface="Cabin"/>
                <a:sym typeface="Cabin"/>
              </a:defRPr>
            </a:lvl3pPr>
            <a:lvl4pPr lvl="3">
              <a:buNone/>
              <a:defRPr>
                <a:solidFill>
                  <a:schemeClr val="dk2"/>
                </a:solidFill>
                <a:latin typeface="Cabin"/>
                <a:ea typeface="Cabin"/>
                <a:cs typeface="Cabin"/>
                <a:sym typeface="Cabin"/>
              </a:defRPr>
            </a:lvl4pPr>
            <a:lvl5pPr lvl="4">
              <a:buNone/>
              <a:defRPr>
                <a:solidFill>
                  <a:schemeClr val="dk2"/>
                </a:solidFill>
                <a:latin typeface="Cabin"/>
                <a:ea typeface="Cabin"/>
                <a:cs typeface="Cabin"/>
                <a:sym typeface="Cabin"/>
              </a:defRPr>
            </a:lvl5pPr>
            <a:lvl6pPr lvl="5">
              <a:buNone/>
              <a:defRPr>
                <a:solidFill>
                  <a:schemeClr val="dk2"/>
                </a:solidFill>
                <a:latin typeface="Cabin"/>
                <a:ea typeface="Cabin"/>
                <a:cs typeface="Cabin"/>
                <a:sym typeface="Cabin"/>
              </a:defRPr>
            </a:lvl6pPr>
            <a:lvl7pPr lvl="6">
              <a:buNone/>
              <a:defRPr>
                <a:solidFill>
                  <a:schemeClr val="dk2"/>
                </a:solidFill>
                <a:latin typeface="Cabin"/>
                <a:ea typeface="Cabin"/>
                <a:cs typeface="Cabin"/>
                <a:sym typeface="Cabin"/>
              </a:defRPr>
            </a:lvl7pPr>
            <a:lvl8pPr lvl="7">
              <a:buNone/>
              <a:defRPr>
                <a:solidFill>
                  <a:schemeClr val="dk2"/>
                </a:solidFill>
                <a:latin typeface="Cabin"/>
                <a:ea typeface="Cabin"/>
                <a:cs typeface="Cabin"/>
                <a:sym typeface="Cabin"/>
              </a:defRPr>
            </a:lvl8pPr>
            <a:lvl9pPr lvl="8">
              <a:buNone/>
              <a:defRPr>
                <a:solidFill>
                  <a:schemeClr val="dk2"/>
                </a:solidFill>
                <a:latin typeface="Cabin"/>
                <a:ea typeface="Cabin"/>
                <a:cs typeface="Cabin"/>
                <a:sym typeface="Cabin"/>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3896642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28/04/2025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28/04/2025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28/04/2025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28/04/2025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28/04/2025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28/04/2025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‹N°›</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creativecommons.org/licenses/by-sa/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21.png"/><Relationship Id="rId7" Type="http://schemas.openxmlformats.org/officeDocument/2006/relationships/hyperlink" Target="https://ahmadatwi.me/"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hyperlink" Target="https://philippe.bourgau.net/built-in-quality-game/" TargetMode="External"/><Relationship Id="rId5" Type="http://schemas.openxmlformats.org/officeDocument/2006/relationships/image" Target="../media/image22.png"/><Relationship Id="rId10" Type="http://schemas.openxmlformats.org/officeDocument/2006/relationships/image" Target="../media/image2.png"/><Relationship Id="rId4" Type="http://schemas.openxmlformats.org/officeDocument/2006/relationships/hyperlink" Target="http://philippe.bourgau.net/" TargetMode="External"/><Relationship Id="rId9" Type="http://schemas.openxmlformats.org/officeDocument/2006/relationships/hyperlink" Target="https://www.murex.co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Cynefin_framework"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eb.mit.edu/nelsonr/www/Repenning=Sterman_CMR_su01_.pdf"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hyperlink" Target="https://www.crunchbase.com/organization/food-on-the-table"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goodreads.com/book/show/10127019-the-lean-startup?from_search=tru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goodreads.com/book/show/6278270-the-principles-of-product-development-flow" TargetMode="External"/><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hyperlink" Target="https://web.stanford.edu/group/AIM/AIMPrograms/EventsArchives/wkshparchives/Variability.html" TargetMode="Externa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https://www.allaboutlean.com/kingman-formula/" TargetMode="Externa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hyperlink" Target="https://www.youtube.com/watch?v=QqZRUxYAumg" TargetMode="Externa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dreads.com/book/show/10288718-specification-by-example?from_search=true" TargetMode="External"/><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hyperlink" Target="https://www.goodreads.com/book/show/35747076-accelerate?from_search=true" TargetMode="External"/><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n:Creative_Commons"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creativecommons.org/licenses/by/3.0/deed.e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bit.ly/2Pr8nW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8886D-26B9-428E-A70F-4C154AF87F6E}"/>
              </a:ext>
            </a:extLst>
          </p:cNvPr>
          <p:cNvPicPr>
            <a:picLocks noChangeAspect="1"/>
          </p:cNvPicPr>
          <p:nvPr/>
        </p:nvPicPr>
        <p:blipFill>
          <a:blip r:embed="rId3"/>
          <a:stretch>
            <a:fillRect/>
          </a:stretch>
        </p:blipFill>
        <p:spPr>
          <a:xfrm rot="21379297">
            <a:off x="410306" y="441373"/>
            <a:ext cx="7967003" cy="5975252"/>
          </a:xfrm>
          <a:prstGeom prst="rect">
            <a:avLst/>
          </a:prstGeom>
          <a:effectLst>
            <a:outerShdw blurRad="50800" dist="38100" dir="2700000" algn="tl" rotWithShape="0">
              <a:prstClr val="black">
                <a:alpha val="40000"/>
              </a:prstClr>
            </a:outerShdw>
          </a:effectLst>
        </p:spPr>
      </p:pic>
      <p:sp>
        <p:nvSpPr>
          <p:cNvPr id="2" name="Title 1"/>
          <p:cNvSpPr>
            <a:spLocks noGrp="1"/>
          </p:cNvSpPr>
          <p:nvPr>
            <p:ph type="ctrTitle"/>
          </p:nvPr>
        </p:nvSpPr>
        <p:spPr>
          <a:xfrm>
            <a:off x="8560777" y="0"/>
            <a:ext cx="3505200" cy="6858000"/>
          </a:xfrm>
        </p:spPr>
        <p:txBody>
          <a:bodyPr anchor="ctr">
            <a:normAutofit/>
          </a:bodyPr>
          <a:lstStyle/>
          <a:p>
            <a:r>
              <a:rPr lang="en-GB" sz="8000" dirty="0">
                <a:solidFill>
                  <a:schemeClr val="tx2"/>
                </a:solidFill>
                <a:latin typeface="Buxton Sketch" panose="03080500000500000004" pitchFamily="66" charset="0"/>
              </a:rPr>
              <a:t>The built-in quality game!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1700E-8D91-4E43-8684-D31374DC68FA}"/>
              </a:ext>
            </a:extLst>
          </p:cNvPr>
          <p:cNvSpPr>
            <a:spLocks noGrp="1"/>
          </p:cNvSpPr>
          <p:nvPr>
            <p:ph type="title"/>
          </p:nvPr>
        </p:nvSpPr>
        <p:spPr/>
        <p:txBody>
          <a:bodyPr/>
          <a:lstStyle/>
          <a:p>
            <a:r>
              <a:rPr lang="en-US" dirty="0">
                <a:solidFill>
                  <a:schemeClr val="tx2"/>
                </a:solidFill>
                <a:latin typeface="Buxton Sketch"/>
              </a:rPr>
              <a:t>Level 1, play for real!</a:t>
            </a:r>
            <a:endParaRPr lang="fr-FR" dirty="0">
              <a:solidFill>
                <a:schemeClr val="tx2"/>
              </a:solidFill>
              <a:latin typeface="Buxton Sketch"/>
            </a:endParaRPr>
          </a:p>
        </p:txBody>
      </p:sp>
      <p:sp>
        <p:nvSpPr>
          <p:cNvPr id="3" name="Content Placeholder 2">
            <a:extLst>
              <a:ext uri="{FF2B5EF4-FFF2-40B4-BE49-F238E27FC236}">
                <a16:creationId xmlns:a16="http://schemas.microsoft.com/office/drawing/2014/main" id="{34B17C51-639C-4148-A164-1394FD5D7A67}"/>
              </a:ext>
            </a:extLst>
          </p:cNvPr>
          <p:cNvSpPr>
            <a:spLocks noGrp="1"/>
          </p:cNvSpPr>
          <p:nvPr>
            <p:ph idx="1"/>
          </p:nvPr>
        </p:nvSpPr>
        <p:spPr>
          <a:xfrm>
            <a:off x="838200" y="1914592"/>
            <a:ext cx="10515600" cy="4423310"/>
          </a:xfrm>
        </p:spPr>
        <p:txBody>
          <a:bodyPr vert="horz" lIns="91440" tIns="45720" rIns="91440" bIns="45720" rtlCol="0" anchor="t">
            <a:normAutofit fontScale="70000" lnSpcReduction="20000"/>
          </a:bodyPr>
          <a:lstStyle/>
          <a:p>
            <a:pPr marL="742950" indent="-742950">
              <a:buFont typeface="+mj-lt"/>
              <a:buAutoNum type="arabicPeriod"/>
            </a:pPr>
            <a:r>
              <a:rPr lang="en-US" sz="3600" dirty="0">
                <a:solidFill>
                  <a:schemeClr val="tx2"/>
                </a:solidFill>
                <a:latin typeface="Buxton Sketch"/>
              </a:rPr>
              <a:t>Let's open sleeve 'Level 1' together</a:t>
            </a:r>
            <a:endParaRPr lang="fr-FR" dirty="0">
              <a:solidFill>
                <a:schemeClr val="tx2"/>
              </a:solidFill>
            </a:endParaRPr>
          </a:p>
          <a:p>
            <a:pPr marL="742950" indent="-742950">
              <a:buAutoNum type="arabicPeriod"/>
            </a:pPr>
            <a:endParaRPr lang="en-US" sz="3600" dirty="0">
              <a:solidFill>
                <a:schemeClr val="tx2"/>
              </a:solidFill>
              <a:latin typeface="Buxton Sketch"/>
            </a:endParaRPr>
          </a:p>
          <a:p>
            <a:pPr marL="742950" indent="-742950">
              <a:buAutoNum type="arabicPeriod"/>
            </a:pPr>
            <a:r>
              <a:rPr lang="en-US" sz="3600" dirty="0">
                <a:solidFill>
                  <a:schemeClr val="tx2"/>
                </a:solidFill>
                <a:latin typeface="Buxton Sketch"/>
              </a:rPr>
              <a:t>Pick a random 'free' unfair advantage best practice to start with. If they get 'Craftsmanship', no luck, they start with nothing :-(</a:t>
            </a:r>
            <a:endParaRPr lang="en-US" dirty="0">
              <a:solidFill>
                <a:schemeClr val="tx2"/>
              </a:solidFill>
              <a:cs typeface="Calibri"/>
            </a:endParaRPr>
          </a:p>
          <a:p>
            <a:pPr marL="742950" indent="-742950">
              <a:buFont typeface="+mj-lt"/>
              <a:buAutoNum type="arabicPeriod"/>
            </a:pPr>
            <a:endParaRPr lang="en-US" sz="3600" dirty="0">
              <a:solidFill>
                <a:schemeClr val="tx2"/>
              </a:solidFill>
              <a:latin typeface="Buxton Sketch" panose="03080500000500000004" pitchFamily="66" charset="0"/>
            </a:endParaRPr>
          </a:p>
          <a:p>
            <a:pPr marL="742950" indent="-742950">
              <a:buFont typeface="+mj-lt"/>
              <a:buAutoNum type="arabicPeriod"/>
            </a:pPr>
            <a:r>
              <a:rPr lang="en-US" sz="3600" dirty="0">
                <a:solidFill>
                  <a:schemeClr val="tx2"/>
                </a:solidFill>
                <a:latin typeface="Buxton Sketch"/>
              </a:rPr>
              <a:t>Pause for a while and read out loud the reference sheet section about this new practice.</a:t>
            </a:r>
          </a:p>
          <a:p>
            <a:pPr marL="742950" indent="-742950">
              <a:buFont typeface="+mj-lt"/>
              <a:buAutoNum type="arabicPeriod"/>
            </a:pPr>
            <a:endParaRPr lang="en-US" sz="3600" dirty="0">
              <a:solidFill>
                <a:schemeClr val="tx2"/>
              </a:solidFill>
              <a:latin typeface="Buxton Sketch" panose="03080500000500000004" pitchFamily="66" charset="0"/>
            </a:endParaRPr>
          </a:p>
          <a:p>
            <a:pPr marL="742950" indent="-742950">
              <a:buFont typeface="+mj-lt"/>
              <a:buAutoNum type="arabicPeriod"/>
            </a:pPr>
            <a:r>
              <a:rPr lang="en-US" sz="3600" dirty="0">
                <a:solidFill>
                  <a:schemeClr val="tx2"/>
                </a:solidFill>
                <a:latin typeface="Buxton Sketch" panose="03080500000500000004" pitchFamily="66" charset="0"/>
              </a:rPr>
              <a:t>Apply the actions of this best practices and resume the game.</a:t>
            </a:r>
          </a:p>
          <a:p>
            <a:pPr marL="742950" indent="-742950">
              <a:buFont typeface="+mj-lt"/>
              <a:buAutoNum type="arabicPeriod"/>
            </a:pPr>
            <a:endParaRPr lang="en-US" sz="3600" dirty="0">
              <a:solidFill>
                <a:schemeClr val="tx2"/>
              </a:solidFill>
              <a:latin typeface="Buxton Sketch" panose="03080500000500000004" pitchFamily="66" charset="0"/>
            </a:endParaRPr>
          </a:p>
          <a:p>
            <a:pPr marL="742950" indent="-742950">
              <a:buFont typeface="+mj-lt"/>
              <a:buAutoNum type="arabicPeriod"/>
            </a:pPr>
            <a:r>
              <a:rPr lang="en-US" sz="3600" dirty="0">
                <a:solidFill>
                  <a:schemeClr val="tx2"/>
                </a:solidFill>
                <a:latin typeface="Buxton Sketch" panose="03080500000500000004" pitchFamily="66" charset="0"/>
              </a:rPr>
              <a:t>As before, the production player should keep track of the delivered features per round</a:t>
            </a:r>
          </a:p>
        </p:txBody>
      </p:sp>
      <p:pic>
        <p:nvPicPr>
          <p:cNvPr id="4098" name="Picture 2">
            <a:extLst>
              <a:ext uri="{FF2B5EF4-FFF2-40B4-BE49-F238E27FC236}">
                <a16:creationId xmlns:a16="http://schemas.microsoft.com/office/drawing/2014/main" id="{B6C473BB-81FC-4C48-AD5F-FFF8FDCD5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67707">
            <a:off x="8879384" y="238515"/>
            <a:ext cx="2910515" cy="218288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B8C073D-0577-4D4B-A03C-FF68DCF2CB38}"/>
              </a:ext>
            </a:extLst>
          </p:cNvPr>
          <p:cNvSpPr/>
          <p:nvPr/>
        </p:nvSpPr>
        <p:spPr>
          <a:xfrm rot="286705">
            <a:off x="9686520" y="1773480"/>
            <a:ext cx="2014700" cy="646331"/>
          </a:xfrm>
          <a:prstGeom prst="rect">
            <a:avLst/>
          </a:prstGeom>
        </p:spPr>
        <p:txBody>
          <a:bodyPr wrap="square">
            <a:spAutoFit/>
          </a:bodyPr>
          <a:lstStyle/>
          <a:p>
            <a:pPr algn="r"/>
            <a:r>
              <a:rPr lang="en-US" dirty="0">
                <a:solidFill>
                  <a:schemeClr val="bg1"/>
                </a:solidFill>
                <a:latin typeface="Buxton Sketch" panose="03080500000500000004" pitchFamily="66" charset="0"/>
              </a:rPr>
              <a:t>From Wikipedia, </a:t>
            </a:r>
            <a:r>
              <a:rPr lang="en-US" i="1" dirty="0">
                <a:solidFill>
                  <a:schemeClr val="bg1"/>
                </a:solidFill>
                <a:latin typeface="Buxton Sketch" panose="03080500000500000004" pitchFamily="66" charset="0"/>
              </a:rPr>
              <a:t>by Gaz,</a:t>
            </a:r>
            <a:r>
              <a:rPr lang="en-US" i="1" dirty="0">
                <a:latin typeface="Buxton Sketch" panose="03080500000500000004" pitchFamily="66" charset="0"/>
              </a:rPr>
              <a:t> </a:t>
            </a:r>
            <a:r>
              <a:rPr lang="en-US" i="1" dirty="0">
                <a:latin typeface="Buxton Sketch" panose="03080500000500000004" pitchFamily="66" charset="0"/>
                <a:hlinkClick r:id="rId4"/>
              </a:rPr>
              <a:t>CC BY-SA 3.0</a:t>
            </a:r>
            <a:endParaRPr lang="en-US" dirty="0">
              <a:solidFill>
                <a:schemeClr val="tx2"/>
              </a:solidFill>
              <a:latin typeface="Buxton Sketch" panose="03080500000500000004" pitchFamily="66" charset="0"/>
            </a:endParaRPr>
          </a:p>
        </p:txBody>
      </p:sp>
      <p:sp>
        <p:nvSpPr>
          <p:cNvPr id="6" name="Rectangle: Folded Corner 3">
            <a:extLst>
              <a:ext uri="{FF2B5EF4-FFF2-40B4-BE49-F238E27FC236}">
                <a16:creationId xmlns:a16="http://schemas.microsoft.com/office/drawing/2014/main" id="{E96443E2-298A-AC47-A3D8-E25375DA0210}"/>
              </a:ext>
            </a:extLst>
          </p:cNvPr>
          <p:cNvSpPr/>
          <p:nvPr/>
        </p:nvSpPr>
        <p:spPr>
          <a:xfrm rot="21273763">
            <a:off x="642310" y="1844019"/>
            <a:ext cx="6350282" cy="3994201"/>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fr-FR" sz="2300" dirty="0" err="1">
                <a:solidFill>
                  <a:schemeClr val="tx2"/>
                </a:solidFill>
                <a:latin typeface="Buxton Sketch"/>
              </a:rPr>
              <a:t>Reminders</a:t>
            </a:r>
            <a:r>
              <a:rPr lang="fr-FR" sz="2300" dirty="0">
                <a:solidFill>
                  <a:schemeClr val="tx2"/>
                </a:solidFill>
                <a:latin typeface="Buxton Sketch"/>
              </a:rPr>
              <a:t> and notes</a:t>
            </a:r>
          </a:p>
          <a:p>
            <a:pPr algn="ctr"/>
            <a:endParaRPr lang="fr-FR" sz="2300" dirty="0">
              <a:solidFill>
                <a:schemeClr val="tx2"/>
              </a:solidFill>
              <a:latin typeface="Buxton Sketch"/>
            </a:endParaRPr>
          </a:p>
          <a:p>
            <a:pPr marL="342900" indent="-342900">
              <a:buFont typeface="Arial" panose="020B0604020202020204" pitchFamily="34" charset="0"/>
              <a:buChar char="•"/>
            </a:pPr>
            <a:r>
              <a:rPr lang="fr-FR" sz="2000" dirty="0" err="1">
                <a:solidFill>
                  <a:schemeClr val="tx2"/>
                </a:solidFill>
                <a:latin typeface="Buxton Sketch"/>
              </a:rPr>
              <a:t>When</a:t>
            </a:r>
            <a:r>
              <a:rPr lang="fr-FR" sz="2000" dirty="0">
                <a:solidFill>
                  <a:schemeClr val="tx2"/>
                </a:solidFill>
                <a:latin typeface="Buxton Sketch"/>
              </a:rPr>
              <a:t> </a:t>
            </a:r>
            <a:r>
              <a:rPr lang="fr-FR" sz="2000" dirty="0" err="1">
                <a:solidFill>
                  <a:schemeClr val="tx2"/>
                </a:solidFill>
                <a:latin typeface="Buxton Sketch"/>
              </a:rPr>
              <a:t>you</a:t>
            </a:r>
            <a:r>
              <a:rPr lang="fr-FR" sz="2000" dirty="0">
                <a:solidFill>
                  <a:schemeClr val="tx2"/>
                </a:solidFill>
                <a:latin typeface="Buxton Sketch"/>
              </a:rPr>
              <a:t> </a:t>
            </a:r>
            <a:r>
              <a:rPr lang="fr-FR" sz="2000" dirty="0" err="1">
                <a:solidFill>
                  <a:schemeClr val="tx2"/>
                </a:solidFill>
                <a:latin typeface="Buxton Sketch"/>
              </a:rPr>
              <a:t>hide</a:t>
            </a:r>
            <a:r>
              <a:rPr lang="fr-FR" sz="2000" dirty="0">
                <a:solidFill>
                  <a:schemeClr val="tx2"/>
                </a:solidFill>
                <a:latin typeface="Buxton Sketch"/>
              </a:rPr>
              <a:t> a </a:t>
            </a:r>
            <a:r>
              <a:rPr lang="fr-FR" sz="2000" dirty="0" err="1">
                <a:solidFill>
                  <a:schemeClr val="tx2"/>
                </a:solidFill>
                <a:latin typeface="Buxton Sketch"/>
              </a:rPr>
              <a:t>column</a:t>
            </a:r>
            <a:r>
              <a:rPr lang="fr-FR" sz="2000" dirty="0">
                <a:solidFill>
                  <a:schemeClr val="tx2"/>
                </a:solidFill>
                <a:latin typeface="Buxton Sketch"/>
              </a:rPr>
              <a:t>, put </a:t>
            </a:r>
            <a:r>
              <a:rPr lang="fr-FR" sz="2000" dirty="0" err="1">
                <a:solidFill>
                  <a:schemeClr val="tx2"/>
                </a:solidFill>
                <a:latin typeface="Buxton Sketch"/>
              </a:rPr>
              <a:t>existing</a:t>
            </a:r>
            <a:r>
              <a:rPr lang="fr-FR" sz="2000" dirty="0">
                <a:solidFill>
                  <a:schemeClr val="tx2"/>
                </a:solidFill>
                <a:latin typeface="Buxton Sketch"/>
              </a:rPr>
              <a:t> tickets on top of </a:t>
            </a:r>
            <a:r>
              <a:rPr lang="fr-FR" sz="2000" dirty="0" err="1">
                <a:solidFill>
                  <a:schemeClr val="tx2"/>
                </a:solidFill>
                <a:latin typeface="Buxton Sketch"/>
              </a:rPr>
              <a:t>it</a:t>
            </a:r>
            <a:r>
              <a:rPr lang="fr-FR" sz="2000" dirty="0">
                <a:solidFill>
                  <a:schemeClr val="tx2"/>
                </a:solidFill>
                <a:latin typeface="Buxton Sketch"/>
              </a:rPr>
              <a:t> and deal </a:t>
            </a:r>
            <a:r>
              <a:rPr lang="fr-FR" sz="2000" dirty="0" err="1">
                <a:solidFill>
                  <a:schemeClr val="tx2"/>
                </a:solidFill>
                <a:latin typeface="Buxton Sketch"/>
              </a:rPr>
              <a:t>with</a:t>
            </a:r>
            <a:r>
              <a:rPr lang="fr-FR" sz="2000" dirty="0">
                <a:solidFill>
                  <a:schemeClr val="tx2"/>
                </a:solidFill>
                <a:latin typeface="Buxton Sketch"/>
              </a:rPr>
              <a:t> </a:t>
            </a:r>
            <a:r>
              <a:rPr lang="fr-FR" sz="2000" dirty="0" err="1">
                <a:solidFill>
                  <a:schemeClr val="tx2"/>
                </a:solidFill>
                <a:latin typeface="Buxton Sketch"/>
              </a:rPr>
              <a:t>them</a:t>
            </a:r>
            <a:r>
              <a:rPr lang="fr-FR" sz="2000" dirty="0">
                <a:solidFill>
                  <a:schemeClr val="tx2"/>
                </a:solidFill>
                <a:latin typeface="Buxton Sketch"/>
              </a:rPr>
              <a:t> in the </a:t>
            </a:r>
            <a:r>
              <a:rPr lang="fr-FR" sz="2000" dirty="0" err="1">
                <a:solidFill>
                  <a:schemeClr val="tx2"/>
                </a:solidFill>
                <a:latin typeface="Buxton Sketch"/>
              </a:rPr>
              <a:t>next</a:t>
            </a:r>
            <a:r>
              <a:rPr lang="fr-FR" sz="2000" dirty="0">
                <a:solidFill>
                  <a:schemeClr val="tx2"/>
                </a:solidFill>
                <a:latin typeface="Buxton Sketch"/>
              </a:rPr>
              <a:t> round</a:t>
            </a:r>
          </a:p>
          <a:p>
            <a:pPr marL="342900" indent="-342900">
              <a:buFont typeface="Arial" panose="020B0604020202020204" pitchFamily="34" charset="0"/>
              <a:buChar char="•"/>
            </a:pPr>
            <a:endParaRPr lang="fr-FR" sz="2000" dirty="0">
              <a:solidFill>
                <a:schemeClr val="tx2"/>
              </a:solidFill>
              <a:latin typeface="Buxton Sketch"/>
            </a:endParaRPr>
          </a:p>
          <a:p>
            <a:pPr marL="342900" indent="-342900">
              <a:buFont typeface="Arial" panose="020B0604020202020204" pitchFamily="34" charset="0"/>
              <a:buChar char="•"/>
            </a:pPr>
            <a:r>
              <a:rPr lang="fr-FR" sz="2000" dirty="0" err="1">
                <a:solidFill>
                  <a:schemeClr val="tx2"/>
                </a:solidFill>
                <a:latin typeface="Buxton Sketch"/>
              </a:rPr>
              <a:t>Re</a:t>
            </a:r>
            <a:r>
              <a:rPr lang="fr-FR" sz="2000" dirty="0">
                <a:solidFill>
                  <a:schemeClr val="tx2"/>
                </a:solidFill>
                <a:latin typeface="Buxton Sketch"/>
              </a:rPr>
              <a:t>-split tickets </a:t>
            </a:r>
            <a:r>
              <a:rPr lang="fr-FR" sz="2000" dirty="0" err="1">
                <a:solidFill>
                  <a:schemeClr val="tx2"/>
                </a:solidFill>
                <a:latin typeface="Buxton Sketch"/>
              </a:rPr>
              <a:t>that</a:t>
            </a:r>
            <a:r>
              <a:rPr lang="fr-FR" sz="2000" dirty="0">
                <a:solidFill>
                  <a:schemeClr val="tx2"/>
                </a:solidFill>
                <a:latin typeface="Buxton Sketch"/>
              </a:rPr>
              <a:t> </a:t>
            </a:r>
            <a:r>
              <a:rPr lang="fr-FR" sz="2000" dirty="0" err="1">
                <a:solidFill>
                  <a:schemeClr val="tx2"/>
                </a:solidFill>
                <a:latin typeface="Buxton Sketch"/>
              </a:rPr>
              <a:t>were</a:t>
            </a:r>
            <a:r>
              <a:rPr lang="fr-FR" sz="2000" dirty="0">
                <a:solidFill>
                  <a:schemeClr val="tx2"/>
                </a:solidFill>
                <a:latin typeface="Buxton Sketch"/>
              </a:rPr>
              <a:t> sent back at </a:t>
            </a:r>
            <a:r>
              <a:rPr lang="fr-FR" sz="2000" dirty="0" err="1">
                <a:solidFill>
                  <a:schemeClr val="tx2"/>
                </a:solidFill>
                <a:latin typeface="Buxton Sketch"/>
              </a:rPr>
              <a:t>product-backlog</a:t>
            </a:r>
            <a:r>
              <a:rPr lang="fr-FR" sz="2000" dirty="0">
                <a:solidFill>
                  <a:schemeClr val="tx2"/>
                </a:solidFill>
                <a:latin typeface="Buxton Sketch"/>
              </a:rPr>
              <a:t>!</a:t>
            </a:r>
          </a:p>
          <a:p>
            <a:pPr marL="342900" indent="-342900">
              <a:buFont typeface="Arial" panose="020B0604020202020204" pitchFamily="34" charset="0"/>
              <a:buChar char="•"/>
            </a:pPr>
            <a:endParaRPr lang="fr-FR" sz="2000" dirty="0">
              <a:solidFill>
                <a:schemeClr val="tx2"/>
              </a:solidFill>
              <a:latin typeface="Buxton Sketch"/>
            </a:endParaRPr>
          </a:p>
          <a:p>
            <a:pPr marL="342900" indent="-342900">
              <a:buFont typeface="Arial" panose="020B0604020202020204" pitchFamily="34" charset="0"/>
              <a:buChar char="•"/>
            </a:pPr>
            <a:r>
              <a:rPr lang="fr-FR" sz="2000" dirty="0">
                <a:solidFill>
                  <a:schemeClr val="tx2"/>
                </a:solidFill>
                <a:latin typeface="Buxton Sketch"/>
              </a:rPr>
              <a:t>If </a:t>
            </a:r>
            <a:r>
              <a:rPr lang="fr-FR" sz="2000" dirty="0" err="1">
                <a:solidFill>
                  <a:schemeClr val="tx2"/>
                </a:solidFill>
                <a:latin typeface="Buxton Sketch"/>
              </a:rPr>
              <a:t>you</a:t>
            </a:r>
            <a:r>
              <a:rPr lang="fr-FR" sz="2000" dirty="0">
                <a:solidFill>
                  <a:schemeClr val="tx2"/>
                </a:solidFill>
                <a:latin typeface="Buxton Sketch"/>
              </a:rPr>
              <a:t> </a:t>
            </a:r>
            <a:r>
              <a:rPr lang="fr-FR" sz="2000" dirty="0" err="1">
                <a:solidFill>
                  <a:schemeClr val="tx2"/>
                </a:solidFill>
                <a:latin typeface="Buxton Sketch"/>
              </a:rPr>
              <a:t>reach</a:t>
            </a:r>
            <a:r>
              <a:rPr lang="fr-FR" sz="2000" dirty="0">
                <a:solidFill>
                  <a:schemeClr val="tx2"/>
                </a:solidFill>
                <a:latin typeface="Buxton Sketch"/>
              </a:rPr>
              <a:t> the end of the </a:t>
            </a:r>
            <a:r>
              <a:rPr lang="fr-FR" sz="2000" dirty="0" err="1">
                <a:solidFill>
                  <a:schemeClr val="tx2"/>
                </a:solidFill>
                <a:latin typeface="Buxton Sketch"/>
              </a:rPr>
              <a:t>tracking</a:t>
            </a:r>
            <a:r>
              <a:rPr lang="fr-FR" sz="2000" dirty="0">
                <a:solidFill>
                  <a:schemeClr val="tx2"/>
                </a:solidFill>
                <a:latin typeface="Buxton Sketch"/>
              </a:rPr>
              <a:t> </a:t>
            </a:r>
            <a:r>
              <a:rPr lang="fr-FR" sz="2000" dirty="0" err="1">
                <a:solidFill>
                  <a:schemeClr val="tx2"/>
                </a:solidFill>
                <a:latin typeface="Buxton Sketch"/>
              </a:rPr>
              <a:t>sheet</a:t>
            </a:r>
            <a:r>
              <a:rPr lang="fr-FR" sz="2000" dirty="0">
                <a:solidFill>
                  <a:schemeClr val="tx2"/>
                </a:solidFill>
                <a:latin typeface="Buxton Sketch"/>
              </a:rPr>
              <a:t>, </a:t>
            </a:r>
            <a:r>
              <a:rPr lang="fr-FR" sz="2000" dirty="0" err="1">
                <a:solidFill>
                  <a:schemeClr val="tx2"/>
                </a:solidFill>
                <a:latin typeface="Buxton Sketch"/>
              </a:rPr>
              <a:t>start</a:t>
            </a:r>
            <a:r>
              <a:rPr lang="fr-FR" sz="2000" dirty="0">
                <a:solidFill>
                  <a:schemeClr val="tx2"/>
                </a:solidFill>
                <a:latin typeface="Buxton Sketch"/>
              </a:rPr>
              <a:t> </a:t>
            </a:r>
            <a:r>
              <a:rPr lang="fr-FR" sz="2000" dirty="0" err="1">
                <a:solidFill>
                  <a:schemeClr val="tx2"/>
                </a:solidFill>
                <a:latin typeface="Buxton Sketch"/>
              </a:rPr>
              <a:t>again</a:t>
            </a:r>
            <a:r>
              <a:rPr lang="fr-FR" sz="2000" dirty="0">
                <a:solidFill>
                  <a:schemeClr val="tx2"/>
                </a:solidFill>
                <a:latin typeface="Buxton Sketch"/>
              </a:rPr>
              <a:t> </a:t>
            </a:r>
            <a:r>
              <a:rPr lang="fr-FR" sz="2000" dirty="0" err="1">
                <a:solidFill>
                  <a:schemeClr val="tx2"/>
                </a:solidFill>
                <a:latin typeface="Buxton Sketch"/>
              </a:rPr>
              <a:t>from</a:t>
            </a:r>
            <a:r>
              <a:rPr lang="fr-FR" sz="2000" dirty="0">
                <a:solidFill>
                  <a:schemeClr val="tx2"/>
                </a:solidFill>
                <a:latin typeface="Buxton Sketch"/>
              </a:rPr>
              <a:t> the </a:t>
            </a:r>
            <a:r>
              <a:rPr lang="fr-FR" sz="2000" dirty="0" err="1">
                <a:solidFill>
                  <a:schemeClr val="tx2"/>
                </a:solidFill>
                <a:latin typeface="Buxton Sketch"/>
              </a:rPr>
              <a:t>left</a:t>
            </a:r>
            <a:endParaRPr lang="fr-FR" sz="2000" dirty="0">
              <a:solidFill>
                <a:schemeClr val="tx2"/>
              </a:solidFill>
              <a:latin typeface="Buxton Sketch"/>
            </a:endParaRPr>
          </a:p>
          <a:p>
            <a:pPr marL="342900" indent="-342900">
              <a:buFont typeface="Arial" panose="020B0604020202020204" pitchFamily="34" charset="0"/>
              <a:buChar char="•"/>
            </a:pPr>
            <a:endParaRPr lang="fr-FR" sz="2000" dirty="0">
              <a:solidFill>
                <a:schemeClr val="tx2"/>
              </a:solidFill>
              <a:latin typeface="Buxton Sketch"/>
            </a:endParaRPr>
          </a:p>
          <a:p>
            <a:pPr marL="342900" indent="-342900">
              <a:buFont typeface="Arial" panose="020B0604020202020204" pitchFamily="34" charset="0"/>
              <a:buChar char="•"/>
            </a:pPr>
            <a:r>
              <a:rPr lang="fr-FR" sz="2000" dirty="0">
                <a:solidFill>
                  <a:schemeClr val="tx2"/>
                </a:solidFill>
                <a:latin typeface="Buxton Sketch"/>
              </a:rPr>
              <a:t>If in </a:t>
            </a:r>
            <a:r>
              <a:rPr lang="fr-FR" sz="2000" dirty="0" err="1">
                <a:solidFill>
                  <a:schemeClr val="tx2"/>
                </a:solidFill>
                <a:latin typeface="Buxton Sketch"/>
              </a:rPr>
              <a:t>doubt</a:t>
            </a:r>
            <a:r>
              <a:rPr lang="fr-FR" sz="2000" dirty="0">
                <a:solidFill>
                  <a:schemeClr val="tx2"/>
                </a:solidFill>
                <a:latin typeface="Buxton Sketch"/>
              </a:rPr>
              <a:t>: check the </a:t>
            </a:r>
            <a:r>
              <a:rPr lang="fr-FR" sz="2000" dirty="0" err="1">
                <a:solidFill>
                  <a:schemeClr val="tx2"/>
                </a:solidFill>
                <a:latin typeface="Buxton Sketch"/>
              </a:rPr>
              <a:t>rules</a:t>
            </a:r>
            <a:r>
              <a:rPr lang="fr-FR" sz="2000" dirty="0">
                <a:solidFill>
                  <a:schemeClr val="tx2"/>
                </a:solidFill>
                <a:latin typeface="Buxton Sketch"/>
              </a:rPr>
              <a:t>, or </a:t>
            </a:r>
            <a:r>
              <a:rPr lang="fr-FR" sz="2000" dirty="0" err="1">
                <a:solidFill>
                  <a:schemeClr val="tx2"/>
                </a:solidFill>
                <a:latin typeface="Buxton Sketch"/>
              </a:rPr>
              <a:t>ask</a:t>
            </a:r>
            <a:r>
              <a:rPr lang="fr-FR" sz="2000" dirty="0">
                <a:solidFill>
                  <a:schemeClr val="tx2"/>
                </a:solidFill>
                <a:latin typeface="Buxton Sketch"/>
              </a:rPr>
              <a:t> an </a:t>
            </a:r>
            <a:r>
              <a:rPr lang="fr-FR" sz="2000" dirty="0" err="1">
                <a:solidFill>
                  <a:schemeClr val="tx2"/>
                </a:solidFill>
                <a:latin typeface="Buxton Sketch"/>
              </a:rPr>
              <a:t>animator</a:t>
            </a:r>
            <a:endParaRPr lang="fr-FR" sz="2000" dirty="0">
              <a:solidFill>
                <a:schemeClr val="tx2"/>
              </a:solidFill>
              <a:latin typeface="Buxton Sketch"/>
            </a:endParaRPr>
          </a:p>
        </p:txBody>
      </p:sp>
    </p:spTree>
    <p:extLst>
      <p:ext uri="{BB962C8B-B14F-4D97-AF65-F5344CB8AC3E}">
        <p14:creationId xmlns:p14="http://schemas.microsoft.com/office/powerpoint/2010/main" val="16795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D37E-262B-4C99-AD51-41F4638AC6C7}"/>
              </a:ext>
            </a:extLst>
          </p:cNvPr>
          <p:cNvSpPr>
            <a:spLocks noGrp="1"/>
          </p:cNvSpPr>
          <p:nvPr>
            <p:ph type="title"/>
          </p:nvPr>
        </p:nvSpPr>
        <p:spPr/>
        <p:txBody>
          <a:bodyPr/>
          <a:lstStyle/>
          <a:p>
            <a:r>
              <a:rPr lang="en-US" dirty="0">
                <a:solidFill>
                  <a:schemeClr val="tx2"/>
                </a:solidFill>
                <a:latin typeface="Buxton Sketch"/>
              </a:rPr>
              <a:t>Level 2</a:t>
            </a:r>
            <a:endParaRPr lang="fr-FR"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D10E7B0A-1E8D-4347-BCC7-F262C9706F2A}"/>
              </a:ext>
            </a:extLst>
          </p:cNvPr>
          <p:cNvSpPr>
            <a:spLocks noGrp="1"/>
          </p:cNvSpPr>
          <p:nvPr>
            <p:ph idx="1"/>
          </p:nvPr>
        </p:nvSpPr>
        <p:spPr>
          <a:xfrm>
            <a:off x="838200" y="1825625"/>
            <a:ext cx="6181578" cy="4351338"/>
          </a:xfrm>
        </p:spPr>
        <p:txBody>
          <a:bodyPr vert="horz" lIns="91440" tIns="45720" rIns="91440" bIns="45720" rtlCol="0" anchor="t">
            <a:normAutofit/>
          </a:bodyPr>
          <a:lstStyle/>
          <a:p>
            <a:pPr marL="514350" indent="-514350">
              <a:buAutoNum type="arabicPeriod"/>
            </a:pPr>
            <a:r>
              <a:rPr lang="en-US" dirty="0">
                <a:solidFill>
                  <a:schemeClr val="tx2"/>
                </a:solidFill>
                <a:latin typeface="Buxton Sketch"/>
              </a:rPr>
              <a:t>Let's open sleeve 'Level 2' together</a:t>
            </a:r>
            <a:endParaRPr lang="fr-FR" dirty="0">
              <a:solidFill>
                <a:schemeClr val="tx2"/>
              </a:solidFill>
            </a:endParaRPr>
          </a:p>
          <a:p>
            <a:pPr marL="514350" indent="-514350">
              <a:buFont typeface="+mj-lt"/>
              <a:buAutoNum type="arabicPeriod"/>
            </a:pPr>
            <a:endParaRPr lang="en-US" dirty="0">
              <a:solidFill>
                <a:schemeClr val="tx2"/>
              </a:solidFill>
              <a:latin typeface="Buxton Sketch" panose="03080500000500000004" pitchFamily="66" charset="0"/>
            </a:endParaRPr>
          </a:p>
          <a:p>
            <a:pPr marL="514350" indent="-514350">
              <a:buFont typeface="+mj-lt"/>
              <a:buAutoNum type="arabicPeriod"/>
            </a:pPr>
            <a:r>
              <a:rPr lang="en-US" dirty="0">
                <a:solidFill>
                  <a:schemeClr val="tx2"/>
                </a:solidFill>
                <a:latin typeface="Buxton Sketch" panose="03080500000500000004" pitchFamily="66" charset="0"/>
              </a:rPr>
              <a:t>Discuss and agree about what skill you want to invest in</a:t>
            </a:r>
          </a:p>
          <a:p>
            <a:pPr marL="514350" indent="-514350">
              <a:buFont typeface="+mj-lt"/>
              <a:buAutoNum type="arabicPeriod"/>
            </a:pPr>
            <a:endParaRPr lang="en-US" dirty="0">
              <a:solidFill>
                <a:schemeClr val="tx2"/>
              </a:solidFill>
              <a:latin typeface="Buxton Sketch" panose="03080500000500000004" pitchFamily="66" charset="0"/>
            </a:endParaRPr>
          </a:p>
          <a:p>
            <a:pPr marL="514350" indent="-514350">
              <a:buFont typeface="+mj-lt"/>
              <a:buAutoNum type="arabicPeriod"/>
            </a:pPr>
            <a:r>
              <a:rPr lang="en-US" dirty="0">
                <a:solidFill>
                  <a:schemeClr val="tx2"/>
                </a:solidFill>
                <a:latin typeface="Buxton Sketch" panose="03080500000500000004" pitchFamily="66" charset="0"/>
              </a:rPr>
              <a:t>When acquire a new skill, pause and read the reference documentation aloud</a:t>
            </a:r>
          </a:p>
        </p:txBody>
      </p:sp>
      <p:pic>
        <p:nvPicPr>
          <p:cNvPr id="5" name="Content Placeholder 4">
            <a:extLst>
              <a:ext uri="{FF2B5EF4-FFF2-40B4-BE49-F238E27FC236}">
                <a16:creationId xmlns:a16="http://schemas.microsoft.com/office/drawing/2014/main" id="{E6FE8D4E-4C85-4EEA-8E2B-AC4F39871630}"/>
              </a:ext>
            </a:extLst>
          </p:cNvPr>
          <p:cNvPicPr>
            <a:picLocks noChangeAspect="1"/>
          </p:cNvPicPr>
          <p:nvPr/>
        </p:nvPicPr>
        <p:blipFill rotWithShape="1">
          <a:blip r:embed="rId3">
            <a:extLst>
              <a:ext uri="{28A0092B-C50C-407E-A947-70E740481C1C}">
                <a14:useLocalDpi xmlns:a14="http://schemas.microsoft.com/office/drawing/2010/main" val="0"/>
              </a:ext>
            </a:extLst>
          </a:blip>
          <a:srcRect l="49700"/>
          <a:stretch/>
        </p:blipFill>
        <p:spPr>
          <a:xfrm rot="309046">
            <a:off x="7451577" y="288602"/>
            <a:ext cx="4467508" cy="6280797"/>
          </a:xfrm>
          <a:prstGeom prst="rect">
            <a:avLst/>
          </a:prstGeom>
          <a:ln>
            <a:solidFill>
              <a:schemeClr val="accent1"/>
            </a:solidFill>
          </a:ln>
          <a:effectLst>
            <a:outerShdw blurRad="50800" dist="38100" dir="2700000" algn="tl" rotWithShape="0">
              <a:prstClr val="black">
                <a:alpha val="40000"/>
              </a:prstClr>
            </a:outerShdw>
          </a:effectLst>
        </p:spPr>
      </p:pic>
      <p:sp>
        <p:nvSpPr>
          <p:cNvPr id="6" name="Rectangle: Folded Corner 3">
            <a:extLst>
              <a:ext uri="{FF2B5EF4-FFF2-40B4-BE49-F238E27FC236}">
                <a16:creationId xmlns:a16="http://schemas.microsoft.com/office/drawing/2014/main" id="{05483238-9213-F74E-9B9F-E2DCD1175D28}"/>
              </a:ext>
            </a:extLst>
          </p:cNvPr>
          <p:cNvSpPr/>
          <p:nvPr/>
        </p:nvSpPr>
        <p:spPr>
          <a:xfrm rot="21273763">
            <a:off x="494546" y="1594639"/>
            <a:ext cx="6350282" cy="3994201"/>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fr-FR" sz="2300" dirty="0" err="1">
                <a:solidFill>
                  <a:schemeClr val="tx2"/>
                </a:solidFill>
                <a:latin typeface="Buxton Sketch"/>
              </a:rPr>
              <a:t>Reminders</a:t>
            </a:r>
            <a:r>
              <a:rPr lang="fr-FR" sz="2300" dirty="0">
                <a:solidFill>
                  <a:schemeClr val="tx2"/>
                </a:solidFill>
                <a:latin typeface="Buxton Sketch"/>
              </a:rPr>
              <a:t> and notes</a:t>
            </a:r>
          </a:p>
          <a:p>
            <a:pPr algn="ctr"/>
            <a:endParaRPr lang="fr-FR" sz="2300" dirty="0">
              <a:solidFill>
                <a:schemeClr val="tx2"/>
              </a:solidFill>
              <a:latin typeface="Buxton Sketch"/>
            </a:endParaRPr>
          </a:p>
          <a:p>
            <a:pPr marL="342900" indent="-342900">
              <a:buFont typeface="Arial" panose="020B0604020202020204" pitchFamily="34" charset="0"/>
              <a:buChar char="•"/>
            </a:pPr>
            <a:r>
              <a:rPr lang="fr-FR" sz="2000" dirty="0" err="1">
                <a:solidFill>
                  <a:schemeClr val="tx2"/>
                </a:solidFill>
                <a:latin typeface="Buxton Sketch"/>
              </a:rPr>
              <a:t>Red</a:t>
            </a:r>
            <a:r>
              <a:rPr lang="fr-FR" sz="2000" dirty="0">
                <a:solidFill>
                  <a:schemeClr val="tx2"/>
                </a:solidFill>
                <a:latin typeface="Buxton Sketch"/>
              </a:rPr>
              <a:t> tickets </a:t>
            </a:r>
            <a:r>
              <a:rPr lang="fr-FR" sz="2000" dirty="0" err="1">
                <a:solidFill>
                  <a:schemeClr val="tx2"/>
                </a:solidFill>
                <a:latin typeface="Buxton Sketch"/>
              </a:rPr>
              <a:t>still</a:t>
            </a:r>
            <a:r>
              <a:rPr lang="fr-FR" sz="2000" dirty="0">
                <a:solidFill>
                  <a:schemeClr val="tx2"/>
                </a:solidFill>
                <a:latin typeface="Buxton Sketch"/>
              </a:rPr>
              <a:t> </a:t>
            </a:r>
            <a:r>
              <a:rPr lang="fr-FR" sz="2000" dirty="0" err="1">
                <a:solidFill>
                  <a:schemeClr val="tx2"/>
                </a:solidFill>
                <a:latin typeface="Buxton Sketch"/>
              </a:rPr>
              <a:t>need</a:t>
            </a:r>
            <a:r>
              <a:rPr lang="fr-FR" sz="2000" dirty="0">
                <a:solidFill>
                  <a:schemeClr val="tx2"/>
                </a:solidFill>
                <a:latin typeface="Buxton Sketch"/>
              </a:rPr>
              <a:t> to split</a:t>
            </a:r>
          </a:p>
          <a:p>
            <a:pPr marL="342900" indent="-342900">
              <a:buFont typeface="Arial" panose="020B0604020202020204" pitchFamily="34" charset="0"/>
              <a:buChar char="•"/>
            </a:pPr>
            <a:endParaRPr lang="fr-FR" sz="2000" dirty="0">
              <a:solidFill>
                <a:schemeClr val="tx2"/>
              </a:solidFill>
              <a:latin typeface="Buxton Sketch"/>
            </a:endParaRPr>
          </a:p>
          <a:p>
            <a:pPr marL="342900" indent="-342900">
              <a:buFont typeface="Arial" panose="020B0604020202020204" pitchFamily="34" charset="0"/>
              <a:buChar char="•"/>
            </a:pPr>
            <a:r>
              <a:rPr lang="fr-FR" sz="2000" dirty="0" err="1">
                <a:solidFill>
                  <a:schemeClr val="tx2"/>
                </a:solidFill>
                <a:latin typeface="Buxton Sketch"/>
              </a:rPr>
              <a:t>Don't</a:t>
            </a:r>
            <a:r>
              <a:rPr lang="fr-FR" sz="2000" dirty="0">
                <a:solidFill>
                  <a:schemeClr val="tx2"/>
                </a:solidFill>
                <a:latin typeface="Buxton Sketch"/>
              </a:rPr>
              <a:t> roll the </a:t>
            </a:r>
            <a:r>
              <a:rPr lang="fr-FR" sz="2000" dirty="0" err="1">
                <a:solidFill>
                  <a:schemeClr val="tx2"/>
                </a:solidFill>
                <a:latin typeface="Buxton Sketch"/>
              </a:rPr>
              <a:t>dice</a:t>
            </a:r>
            <a:r>
              <a:rPr lang="fr-FR" sz="2000" dirty="0">
                <a:solidFill>
                  <a:schemeClr val="tx2"/>
                </a:solidFill>
                <a:latin typeface="Buxton Sketch"/>
              </a:rPr>
              <a:t> for </a:t>
            </a:r>
            <a:r>
              <a:rPr lang="fr-FR" sz="2000" dirty="0" err="1">
                <a:solidFill>
                  <a:schemeClr val="tx2"/>
                </a:solidFill>
                <a:latin typeface="Buxton Sketch"/>
              </a:rPr>
              <a:t>red</a:t>
            </a:r>
            <a:r>
              <a:rPr lang="fr-FR" sz="2000" dirty="0">
                <a:solidFill>
                  <a:schemeClr val="tx2"/>
                </a:solidFill>
                <a:latin typeface="Buxton Sketch"/>
              </a:rPr>
              <a:t> tickets</a:t>
            </a:r>
          </a:p>
          <a:p>
            <a:pPr marL="342900" indent="-342900">
              <a:buFont typeface="Arial" panose="020B0604020202020204" pitchFamily="34" charset="0"/>
              <a:buChar char="•"/>
            </a:pPr>
            <a:endParaRPr lang="fr-FR" sz="2000" dirty="0">
              <a:solidFill>
                <a:schemeClr val="tx2"/>
              </a:solidFill>
              <a:latin typeface="Buxton Sketch"/>
            </a:endParaRPr>
          </a:p>
          <a:p>
            <a:pPr marL="342900" indent="-342900">
              <a:buFont typeface="Arial" panose="020B0604020202020204" pitchFamily="34" charset="0"/>
              <a:buChar char="•"/>
            </a:pPr>
            <a:r>
              <a:rPr lang="fr-FR" sz="2000" dirty="0">
                <a:solidFill>
                  <a:schemeClr val="tx2"/>
                </a:solidFill>
                <a:latin typeface="Buxton Sketch"/>
              </a:rPr>
              <a:t>Pause and </a:t>
            </a:r>
            <a:r>
              <a:rPr lang="fr-FR" sz="2000" dirty="0" err="1">
                <a:solidFill>
                  <a:schemeClr val="tx2"/>
                </a:solidFill>
                <a:latin typeface="Buxton Sketch"/>
              </a:rPr>
              <a:t>read</a:t>
            </a:r>
            <a:r>
              <a:rPr lang="fr-FR" sz="2000" dirty="0">
                <a:solidFill>
                  <a:schemeClr val="tx2"/>
                </a:solidFill>
                <a:latin typeface="Buxton Sketch"/>
              </a:rPr>
              <a:t> the </a:t>
            </a:r>
            <a:r>
              <a:rPr lang="fr-FR" sz="2000" dirty="0" err="1">
                <a:solidFill>
                  <a:schemeClr val="tx2"/>
                </a:solidFill>
                <a:latin typeface="Buxton Sketch"/>
              </a:rPr>
              <a:t>reference</a:t>
            </a:r>
            <a:r>
              <a:rPr lang="fr-FR" sz="2000" dirty="0">
                <a:solidFill>
                  <a:schemeClr val="tx2"/>
                </a:solidFill>
                <a:latin typeface="Buxton Sketch"/>
              </a:rPr>
              <a:t> </a:t>
            </a:r>
            <a:r>
              <a:rPr lang="fr-FR" sz="2000" dirty="0" err="1">
                <a:solidFill>
                  <a:schemeClr val="tx2"/>
                </a:solidFill>
                <a:latin typeface="Buxton Sketch"/>
              </a:rPr>
              <a:t>sheet</a:t>
            </a:r>
            <a:r>
              <a:rPr lang="fr-FR" sz="2000" dirty="0">
                <a:solidFill>
                  <a:schemeClr val="tx2"/>
                </a:solidFill>
                <a:latin typeface="Buxton Sketch"/>
              </a:rPr>
              <a:t> section </a:t>
            </a:r>
            <a:r>
              <a:rPr lang="fr-FR" sz="2000" dirty="0" err="1">
                <a:solidFill>
                  <a:schemeClr val="tx2"/>
                </a:solidFill>
                <a:latin typeface="Buxton Sketch"/>
              </a:rPr>
              <a:t>aloud</a:t>
            </a:r>
            <a:endParaRPr lang="fr-FR" sz="2000" dirty="0">
              <a:solidFill>
                <a:schemeClr val="tx2"/>
              </a:solidFill>
              <a:latin typeface="Buxton Sketch"/>
            </a:endParaRPr>
          </a:p>
          <a:p>
            <a:pPr marL="342900" indent="-342900">
              <a:buFont typeface="Arial" panose="020B0604020202020204" pitchFamily="34" charset="0"/>
              <a:buChar char="•"/>
            </a:pPr>
            <a:endParaRPr lang="fr-FR" sz="2000" dirty="0">
              <a:solidFill>
                <a:schemeClr val="tx2"/>
              </a:solidFill>
              <a:latin typeface="Buxton Sketch"/>
            </a:endParaRPr>
          </a:p>
          <a:p>
            <a:pPr marL="342900" indent="-342900">
              <a:buFont typeface="Arial" panose="020B0604020202020204" pitchFamily="34" charset="0"/>
              <a:buChar char="•"/>
            </a:pPr>
            <a:r>
              <a:rPr lang="fr-FR" sz="2000" dirty="0">
                <a:solidFill>
                  <a:schemeClr val="tx2"/>
                </a:solidFill>
                <a:latin typeface="Buxton Sketch"/>
              </a:rPr>
              <a:t>If </a:t>
            </a:r>
            <a:r>
              <a:rPr lang="fr-FR" sz="2000" dirty="0" err="1">
                <a:solidFill>
                  <a:schemeClr val="tx2"/>
                </a:solidFill>
                <a:latin typeface="Buxton Sketch"/>
              </a:rPr>
              <a:t>you</a:t>
            </a:r>
            <a:r>
              <a:rPr lang="fr-FR" sz="2000" dirty="0">
                <a:solidFill>
                  <a:schemeClr val="tx2"/>
                </a:solidFill>
                <a:latin typeface="Buxton Sketch"/>
              </a:rPr>
              <a:t> </a:t>
            </a:r>
            <a:r>
              <a:rPr lang="fr-FR" sz="2000" dirty="0" err="1">
                <a:solidFill>
                  <a:schemeClr val="tx2"/>
                </a:solidFill>
                <a:latin typeface="Buxton Sketch"/>
              </a:rPr>
              <a:t>reach</a:t>
            </a:r>
            <a:r>
              <a:rPr lang="fr-FR" sz="2000" dirty="0">
                <a:solidFill>
                  <a:schemeClr val="tx2"/>
                </a:solidFill>
                <a:latin typeface="Buxton Sketch"/>
              </a:rPr>
              <a:t> the end of the </a:t>
            </a:r>
            <a:r>
              <a:rPr lang="fr-FR" sz="2000" dirty="0" err="1">
                <a:solidFill>
                  <a:schemeClr val="tx2"/>
                </a:solidFill>
                <a:latin typeface="Buxton Sketch"/>
              </a:rPr>
              <a:t>tracking</a:t>
            </a:r>
            <a:r>
              <a:rPr lang="fr-FR" sz="2000" dirty="0">
                <a:solidFill>
                  <a:schemeClr val="tx2"/>
                </a:solidFill>
                <a:latin typeface="Buxton Sketch"/>
              </a:rPr>
              <a:t> </a:t>
            </a:r>
            <a:r>
              <a:rPr lang="fr-FR" sz="2000" dirty="0" err="1">
                <a:solidFill>
                  <a:schemeClr val="tx2"/>
                </a:solidFill>
                <a:latin typeface="Buxton Sketch"/>
              </a:rPr>
              <a:t>sheet</a:t>
            </a:r>
            <a:r>
              <a:rPr lang="fr-FR" sz="2000" dirty="0">
                <a:solidFill>
                  <a:schemeClr val="tx2"/>
                </a:solidFill>
                <a:latin typeface="Buxton Sketch"/>
              </a:rPr>
              <a:t>, </a:t>
            </a:r>
            <a:r>
              <a:rPr lang="fr-FR" sz="2000" dirty="0" err="1">
                <a:solidFill>
                  <a:schemeClr val="tx2"/>
                </a:solidFill>
                <a:latin typeface="Buxton Sketch"/>
              </a:rPr>
              <a:t>start</a:t>
            </a:r>
            <a:r>
              <a:rPr lang="fr-FR" sz="2000" dirty="0">
                <a:solidFill>
                  <a:schemeClr val="tx2"/>
                </a:solidFill>
                <a:latin typeface="Buxton Sketch"/>
              </a:rPr>
              <a:t> </a:t>
            </a:r>
            <a:r>
              <a:rPr lang="fr-FR" sz="2000" dirty="0" err="1">
                <a:solidFill>
                  <a:schemeClr val="tx2"/>
                </a:solidFill>
                <a:latin typeface="Buxton Sketch"/>
              </a:rPr>
              <a:t>again</a:t>
            </a:r>
            <a:r>
              <a:rPr lang="fr-FR" sz="2000" dirty="0">
                <a:solidFill>
                  <a:schemeClr val="tx2"/>
                </a:solidFill>
                <a:latin typeface="Buxton Sketch"/>
              </a:rPr>
              <a:t> </a:t>
            </a:r>
            <a:r>
              <a:rPr lang="fr-FR" sz="2000" dirty="0" err="1">
                <a:solidFill>
                  <a:schemeClr val="tx2"/>
                </a:solidFill>
                <a:latin typeface="Buxton Sketch"/>
              </a:rPr>
              <a:t>from</a:t>
            </a:r>
            <a:r>
              <a:rPr lang="fr-FR" sz="2000" dirty="0">
                <a:solidFill>
                  <a:schemeClr val="tx2"/>
                </a:solidFill>
                <a:latin typeface="Buxton Sketch"/>
              </a:rPr>
              <a:t> the </a:t>
            </a:r>
            <a:r>
              <a:rPr lang="fr-FR" sz="2000" dirty="0" err="1">
                <a:solidFill>
                  <a:schemeClr val="tx2"/>
                </a:solidFill>
                <a:latin typeface="Buxton Sketch"/>
              </a:rPr>
              <a:t>left</a:t>
            </a:r>
            <a:r>
              <a:rPr lang="fr-FR" sz="2000" dirty="0">
                <a:solidFill>
                  <a:schemeClr val="tx2"/>
                </a:solidFill>
                <a:latin typeface="Buxton Sketch"/>
              </a:rPr>
              <a:t> </a:t>
            </a:r>
          </a:p>
          <a:p>
            <a:pPr marL="342900" indent="-342900">
              <a:buFont typeface="Arial" panose="020B0604020202020204" pitchFamily="34" charset="0"/>
              <a:buChar char="•"/>
            </a:pPr>
            <a:endParaRPr lang="fr-FR" sz="2000" dirty="0">
              <a:solidFill>
                <a:schemeClr val="tx2"/>
              </a:solidFill>
              <a:latin typeface="Buxton Sketch"/>
            </a:endParaRPr>
          </a:p>
          <a:p>
            <a:pPr marL="342900" indent="-342900">
              <a:buFont typeface="Arial" panose="020B0604020202020204" pitchFamily="34" charset="0"/>
              <a:buChar char="•"/>
            </a:pPr>
            <a:r>
              <a:rPr lang="fr-FR" sz="2000" dirty="0">
                <a:solidFill>
                  <a:schemeClr val="tx2"/>
                </a:solidFill>
                <a:latin typeface="Buxton Sketch"/>
              </a:rPr>
              <a:t>If in </a:t>
            </a:r>
            <a:r>
              <a:rPr lang="fr-FR" sz="2000" dirty="0" err="1">
                <a:solidFill>
                  <a:schemeClr val="tx2"/>
                </a:solidFill>
                <a:latin typeface="Buxton Sketch"/>
              </a:rPr>
              <a:t>doubt</a:t>
            </a:r>
            <a:r>
              <a:rPr lang="fr-FR" sz="2000" dirty="0">
                <a:solidFill>
                  <a:schemeClr val="tx2"/>
                </a:solidFill>
                <a:latin typeface="Buxton Sketch"/>
              </a:rPr>
              <a:t>: check the </a:t>
            </a:r>
            <a:r>
              <a:rPr lang="fr-FR" sz="2000" dirty="0" err="1">
                <a:solidFill>
                  <a:schemeClr val="tx2"/>
                </a:solidFill>
                <a:latin typeface="Buxton Sketch"/>
              </a:rPr>
              <a:t>rules</a:t>
            </a:r>
            <a:r>
              <a:rPr lang="fr-FR" sz="2000" dirty="0">
                <a:solidFill>
                  <a:schemeClr val="tx2"/>
                </a:solidFill>
                <a:latin typeface="Buxton Sketch"/>
              </a:rPr>
              <a:t>, or </a:t>
            </a:r>
            <a:r>
              <a:rPr lang="fr-FR" sz="2000" dirty="0" err="1">
                <a:solidFill>
                  <a:schemeClr val="tx2"/>
                </a:solidFill>
                <a:latin typeface="Buxton Sketch"/>
              </a:rPr>
              <a:t>ask</a:t>
            </a:r>
            <a:r>
              <a:rPr lang="fr-FR" sz="2000" dirty="0">
                <a:solidFill>
                  <a:schemeClr val="tx2"/>
                </a:solidFill>
                <a:latin typeface="Buxton Sketch"/>
              </a:rPr>
              <a:t> an </a:t>
            </a:r>
            <a:r>
              <a:rPr lang="fr-FR" sz="2000" dirty="0" err="1">
                <a:solidFill>
                  <a:schemeClr val="tx2"/>
                </a:solidFill>
                <a:latin typeface="Buxton Sketch"/>
              </a:rPr>
              <a:t>animator</a:t>
            </a:r>
            <a:endParaRPr lang="fr-FR" sz="2000" dirty="0">
              <a:solidFill>
                <a:schemeClr val="tx2"/>
              </a:solidFill>
              <a:latin typeface="Buxton Sketch"/>
            </a:endParaRPr>
          </a:p>
        </p:txBody>
      </p:sp>
    </p:spTree>
    <p:extLst>
      <p:ext uri="{BB962C8B-B14F-4D97-AF65-F5344CB8AC3E}">
        <p14:creationId xmlns:p14="http://schemas.microsoft.com/office/powerpoint/2010/main" val="284853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E8B02-5028-421E-A5CA-09AFF10EE909}"/>
              </a:ext>
            </a:extLst>
          </p:cNvPr>
          <p:cNvSpPr>
            <a:spLocks noGrp="1"/>
          </p:cNvSpPr>
          <p:nvPr>
            <p:ph type="title"/>
          </p:nvPr>
        </p:nvSpPr>
        <p:spPr>
          <a:xfrm>
            <a:off x="648929" y="629266"/>
            <a:ext cx="3651467" cy="1676603"/>
          </a:xfrm>
        </p:spPr>
        <p:txBody>
          <a:bodyPr>
            <a:normAutofit/>
          </a:bodyPr>
          <a:lstStyle/>
          <a:p>
            <a:r>
              <a:rPr lang="en-US" sz="4400" dirty="0">
                <a:solidFill>
                  <a:schemeClr val="tx2"/>
                </a:solidFill>
                <a:latin typeface="Buxton Sketch" panose="03080500000500000004" pitchFamily="66" charset="0"/>
              </a:rPr>
              <a:t>Learning Log</a:t>
            </a:r>
            <a:endParaRPr lang="fr-FR" sz="4400"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678BC038-BEB1-459C-9698-4301E7C747FA}"/>
              </a:ext>
            </a:extLst>
          </p:cNvPr>
          <p:cNvSpPr>
            <a:spLocks noGrp="1"/>
          </p:cNvSpPr>
          <p:nvPr>
            <p:ph idx="1"/>
          </p:nvPr>
        </p:nvSpPr>
        <p:spPr>
          <a:xfrm>
            <a:off x="648931" y="2438400"/>
            <a:ext cx="3651466" cy="3785419"/>
          </a:xfrm>
        </p:spPr>
        <p:txBody>
          <a:bodyPr>
            <a:normAutofit/>
          </a:bodyPr>
          <a:lstStyle/>
          <a:p>
            <a:pPr marL="0" indent="0">
              <a:buNone/>
            </a:pPr>
            <a:r>
              <a:rPr lang="en-US" sz="2400" i="1" dirty="0">
                <a:solidFill>
                  <a:schemeClr val="tx2"/>
                </a:solidFill>
                <a:latin typeface="Buxton Sketch" panose="03080500000500000004" pitchFamily="66" charset="0"/>
              </a:rPr>
              <a:t>“In what ways does this information change previous perceptions you’ve held about built-in quality?</a:t>
            </a:r>
          </a:p>
          <a:p>
            <a:pPr marL="0" indent="0">
              <a:buNone/>
            </a:pPr>
            <a:r>
              <a:rPr lang="en-US" sz="2400" i="1" dirty="0">
                <a:solidFill>
                  <a:schemeClr val="tx2"/>
                </a:solidFill>
                <a:latin typeface="Buxton Sketch" panose="03080500000500000004" pitchFamily="66" charset="0"/>
              </a:rPr>
              <a:t>How do you think you might use this information?</a:t>
            </a:r>
          </a:p>
          <a:p>
            <a:pPr marL="0" indent="0">
              <a:buNone/>
            </a:pPr>
            <a:r>
              <a:rPr lang="en-US" sz="2400" i="1" dirty="0">
                <a:solidFill>
                  <a:schemeClr val="tx2"/>
                </a:solidFill>
                <a:latin typeface="Buxton Sketch" panose="03080500000500000004" pitchFamily="66" charset="0"/>
              </a:rPr>
              <a:t>Be ready to share with your table”</a:t>
            </a:r>
            <a:endParaRPr lang="en-US" sz="2400" dirty="0">
              <a:solidFill>
                <a:schemeClr val="tx2"/>
              </a:solidFill>
              <a:latin typeface="Buxton Sketch" panose="03080500000500000004" pitchFamily="66" charset="0"/>
            </a:endParaRPr>
          </a:p>
        </p:txBody>
      </p:sp>
      <p:pic>
        <p:nvPicPr>
          <p:cNvPr id="7170" name="Picture 2" descr="Pencil, Sharpener, Notebook, Paper, Education, Supplies">
            <a:extLst>
              <a:ext uri="{FF2B5EF4-FFF2-40B4-BE49-F238E27FC236}">
                <a16:creationId xmlns:a16="http://schemas.microsoft.com/office/drawing/2014/main" id="{B3668413-72B4-40EA-B82E-F8A0175633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486" r="-1" b="-1"/>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62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70"/>
          <p:cNvPicPr preferRelativeResize="0"/>
          <p:nvPr/>
        </p:nvPicPr>
        <p:blipFill>
          <a:blip r:embed="rId3">
            <a:alphaModFix/>
          </a:blip>
          <a:stretch>
            <a:fillRect/>
          </a:stretch>
        </p:blipFill>
        <p:spPr>
          <a:xfrm>
            <a:off x="3292277" y="2176554"/>
            <a:ext cx="5607446" cy="2863865"/>
          </a:xfrm>
          <a:prstGeom prst="rect">
            <a:avLst/>
          </a:prstGeom>
          <a:noFill/>
          <a:ln>
            <a:noFill/>
          </a:ln>
        </p:spPr>
      </p:pic>
      <p:sp>
        <p:nvSpPr>
          <p:cNvPr id="489" name="Google Shape;489;p70"/>
          <p:cNvSpPr txBox="1"/>
          <p:nvPr/>
        </p:nvSpPr>
        <p:spPr>
          <a:xfrm>
            <a:off x="8788001" y="6461851"/>
            <a:ext cx="3404100" cy="396300"/>
          </a:xfrm>
          <a:prstGeom prst="rect">
            <a:avLst/>
          </a:prstGeom>
          <a:noFill/>
          <a:ln>
            <a:noFill/>
          </a:ln>
        </p:spPr>
        <p:txBody>
          <a:bodyPr spcFirstLastPara="1" wrap="square" lIns="91433" tIns="91433" rIns="91433" bIns="91433" anchor="t" anchorCtr="0">
            <a:noAutofit/>
          </a:bodyPr>
          <a:lstStyle/>
          <a:p>
            <a:pPr algn="r"/>
            <a:r>
              <a:rPr lang="fr" sz="1467">
                <a:solidFill>
                  <a:srgbClr val="FFFFFF"/>
                </a:solidFill>
              </a:rPr>
              <a:t>@Work_At_Murex</a:t>
            </a:r>
            <a:endParaRPr sz="1467">
              <a:solidFill>
                <a:srgbClr val="FFFFFF"/>
              </a:solidFill>
            </a:endParaRPr>
          </a:p>
        </p:txBody>
      </p:sp>
      <p:sp>
        <p:nvSpPr>
          <p:cNvPr id="490" name="Google Shape;490;p70"/>
          <p:cNvSpPr txBox="1"/>
          <p:nvPr/>
        </p:nvSpPr>
        <p:spPr>
          <a:xfrm>
            <a:off x="7994072" y="1853489"/>
            <a:ext cx="3762655" cy="1296000"/>
          </a:xfrm>
          <a:prstGeom prst="rect">
            <a:avLst/>
          </a:prstGeom>
          <a:noFill/>
          <a:ln>
            <a:noFill/>
          </a:ln>
        </p:spPr>
        <p:txBody>
          <a:bodyPr spcFirstLastPara="1" wrap="square" lIns="91433" tIns="91433" rIns="91433" bIns="91433" anchor="t" anchorCtr="0">
            <a:noAutofit/>
          </a:bodyPr>
          <a:lstStyle/>
          <a:p>
            <a:pPr algn="ctr"/>
            <a:r>
              <a:rPr lang="fr" sz="2400" dirty="0"/>
              <a:t>@</a:t>
            </a:r>
            <a:r>
              <a:rPr lang="fr" sz="2400" dirty="0" err="1"/>
              <a:t>pbourgau</a:t>
            </a:r>
            <a:endParaRPr sz="2400" dirty="0"/>
          </a:p>
          <a:p>
            <a:pPr algn="ctr"/>
            <a:r>
              <a:rPr lang="fr" sz="2400" u="sng" dirty="0">
                <a:solidFill>
                  <a:srgbClr val="D7004B"/>
                </a:solidFill>
                <a:hlinkClick r:id="rId4"/>
              </a:rPr>
              <a:t>http://philippe.bourgau.net</a:t>
            </a:r>
            <a:endParaRPr sz="2400" dirty="0">
              <a:solidFill>
                <a:srgbClr val="D7004B"/>
              </a:solidFill>
            </a:endParaRPr>
          </a:p>
        </p:txBody>
      </p:sp>
      <p:pic>
        <p:nvPicPr>
          <p:cNvPr id="491" name="Google Shape;491;p70"/>
          <p:cNvPicPr preferRelativeResize="0"/>
          <p:nvPr/>
        </p:nvPicPr>
        <p:blipFill>
          <a:blip r:embed="rId5">
            <a:alphaModFix/>
          </a:blip>
          <a:stretch>
            <a:fillRect/>
          </a:stretch>
        </p:blipFill>
        <p:spPr>
          <a:xfrm>
            <a:off x="9168800" y="202606"/>
            <a:ext cx="1413200" cy="1413200"/>
          </a:xfrm>
          <a:prstGeom prst="ellipse">
            <a:avLst/>
          </a:prstGeom>
          <a:noFill/>
          <a:ln>
            <a:noFill/>
          </a:ln>
        </p:spPr>
      </p:pic>
      <p:pic>
        <p:nvPicPr>
          <p:cNvPr id="492" name="Google Shape;492;p70"/>
          <p:cNvPicPr preferRelativeResize="0"/>
          <p:nvPr/>
        </p:nvPicPr>
        <p:blipFill>
          <a:blip r:embed="rId6">
            <a:alphaModFix/>
          </a:blip>
          <a:stretch>
            <a:fillRect/>
          </a:stretch>
        </p:blipFill>
        <p:spPr>
          <a:xfrm>
            <a:off x="162316" y="3950284"/>
            <a:ext cx="3398301" cy="2511567"/>
          </a:xfrm>
          <a:prstGeom prst="rect">
            <a:avLst/>
          </a:prstGeom>
          <a:noFill/>
          <a:ln>
            <a:noFill/>
          </a:ln>
        </p:spPr>
      </p:pic>
      <p:sp>
        <p:nvSpPr>
          <p:cNvPr id="494" name="Google Shape;494;p70"/>
          <p:cNvSpPr txBox="1"/>
          <p:nvPr/>
        </p:nvSpPr>
        <p:spPr>
          <a:xfrm>
            <a:off x="290903" y="1853489"/>
            <a:ext cx="3269715" cy="1413200"/>
          </a:xfrm>
          <a:prstGeom prst="rect">
            <a:avLst/>
          </a:prstGeom>
          <a:noFill/>
          <a:ln>
            <a:noFill/>
          </a:ln>
        </p:spPr>
        <p:txBody>
          <a:bodyPr spcFirstLastPara="1" wrap="square" lIns="91433" tIns="91433" rIns="91433" bIns="91433" anchor="t" anchorCtr="0">
            <a:noAutofit/>
          </a:bodyPr>
          <a:lstStyle/>
          <a:p>
            <a:pPr algn="ctr"/>
            <a:r>
              <a:rPr lang="fr" sz="2400" dirty="0"/>
              <a:t>@</a:t>
            </a:r>
            <a:r>
              <a:rPr lang="fr-FR" sz="2400" dirty="0"/>
              <a:t> </a:t>
            </a:r>
            <a:r>
              <a:rPr lang="fr-FR" sz="2400" dirty="0" err="1"/>
              <a:t>ahmadatwi</a:t>
            </a:r>
            <a:endParaRPr sz="2400" dirty="0"/>
          </a:p>
          <a:p>
            <a:pPr algn="ctr"/>
            <a:r>
              <a:rPr lang="fr-FR" sz="2400" dirty="0">
                <a:hlinkClick r:id="rId7"/>
              </a:rPr>
              <a:t>https://ahmadatwi.me/</a:t>
            </a:r>
            <a:endParaRPr sz="2400" dirty="0">
              <a:solidFill>
                <a:srgbClr val="D7004B"/>
              </a:solidFill>
            </a:endParaRPr>
          </a:p>
        </p:txBody>
      </p:sp>
      <p:pic>
        <p:nvPicPr>
          <p:cNvPr id="495" name="Google Shape;495;p70"/>
          <p:cNvPicPr preferRelativeResize="0"/>
          <p:nvPr/>
        </p:nvPicPr>
        <p:blipFill>
          <a:blip r:embed="rId8">
            <a:alphaModFix/>
            <a:extLst>
              <a:ext uri="{28A0092B-C50C-407E-A947-70E740481C1C}">
                <a14:useLocalDpi xmlns:a14="http://schemas.microsoft.com/office/drawing/2010/main" val="0"/>
              </a:ext>
            </a:extLst>
          </a:blip>
          <a:srcRect/>
          <a:stretch/>
        </p:blipFill>
        <p:spPr>
          <a:xfrm>
            <a:off x="1219160" y="202606"/>
            <a:ext cx="1413200" cy="1413200"/>
          </a:xfrm>
          <a:prstGeom prst="ellipse">
            <a:avLst/>
          </a:prstGeom>
          <a:noFill/>
          <a:ln>
            <a:noFill/>
          </a:ln>
        </p:spPr>
      </p:pic>
      <p:sp>
        <p:nvSpPr>
          <p:cNvPr id="11" name="Google Shape;494;p70">
            <a:extLst>
              <a:ext uri="{FF2B5EF4-FFF2-40B4-BE49-F238E27FC236}">
                <a16:creationId xmlns:a16="http://schemas.microsoft.com/office/drawing/2014/main" id="{44B01E94-7FCA-0648-9680-ABC21F2EBB8C}"/>
              </a:ext>
            </a:extLst>
          </p:cNvPr>
          <p:cNvSpPr txBox="1"/>
          <p:nvPr/>
        </p:nvSpPr>
        <p:spPr>
          <a:xfrm>
            <a:off x="290902" y="5566507"/>
            <a:ext cx="3269715" cy="1413200"/>
          </a:xfrm>
          <a:prstGeom prst="rect">
            <a:avLst/>
          </a:prstGeom>
          <a:noFill/>
          <a:ln>
            <a:noFill/>
          </a:ln>
        </p:spPr>
        <p:txBody>
          <a:bodyPr spcFirstLastPara="1" wrap="square" lIns="91433" tIns="91433" rIns="91433" bIns="91433" anchor="t" anchorCtr="0">
            <a:noAutofit/>
          </a:bodyPr>
          <a:lstStyle/>
          <a:p>
            <a:pPr algn="ctr"/>
            <a:r>
              <a:rPr lang="en-US" sz="2400" dirty="0"/>
              <a:t>@</a:t>
            </a:r>
            <a:r>
              <a:rPr lang="en-US" sz="2400" dirty="0" err="1"/>
              <a:t>work_at_murex</a:t>
            </a:r>
            <a:endParaRPr lang="en-US" sz="2400" dirty="0"/>
          </a:p>
          <a:p>
            <a:pPr algn="ctr"/>
            <a:r>
              <a:rPr lang="en-US" sz="2400" dirty="0">
                <a:hlinkClick r:id="rId9"/>
              </a:rPr>
              <a:t>https://</a:t>
            </a:r>
            <a:r>
              <a:rPr lang="en-US" sz="2400" dirty="0" err="1">
                <a:hlinkClick r:id="rId9"/>
              </a:rPr>
              <a:t>www.murex.com</a:t>
            </a:r>
            <a:endParaRPr sz="2400" dirty="0"/>
          </a:p>
        </p:txBody>
      </p:sp>
      <p:pic>
        <p:nvPicPr>
          <p:cNvPr id="12" name="Picture 3">
            <a:extLst>
              <a:ext uri="{FF2B5EF4-FFF2-40B4-BE49-F238E27FC236}">
                <a16:creationId xmlns:a16="http://schemas.microsoft.com/office/drawing/2014/main" id="{760E6FBA-CE6C-EB47-ACA9-A6D857DF2EEC}"/>
              </a:ext>
            </a:extLst>
          </p:cNvPr>
          <p:cNvPicPr>
            <a:picLocks noChangeAspect="1"/>
          </p:cNvPicPr>
          <p:nvPr/>
        </p:nvPicPr>
        <p:blipFill>
          <a:blip r:embed="rId10"/>
          <a:stretch>
            <a:fillRect/>
          </a:stretch>
        </p:blipFill>
        <p:spPr>
          <a:xfrm rot="224342">
            <a:off x="8516337" y="3500060"/>
            <a:ext cx="2718119" cy="2038589"/>
          </a:xfrm>
          <a:prstGeom prst="rect">
            <a:avLst/>
          </a:prstGeom>
          <a:effectLst>
            <a:outerShdw blurRad="50800" dist="38100" dir="2700000" algn="tl" rotWithShape="0">
              <a:prstClr val="black">
                <a:alpha val="40000"/>
              </a:prstClr>
            </a:outerShdw>
          </a:effectLst>
        </p:spPr>
      </p:pic>
      <p:sp>
        <p:nvSpPr>
          <p:cNvPr id="13" name="Google Shape;490;p70">
            <a:extLst>
              <a:ext uri="{FF2B5EF4-FFF2-40B4-BE49-F238E27FC236}">
                <a16:creationId xmlns:a16="http://schemas.microsoft.com/office/drawing/2014/main" id="{69B39CA2-E080-8144-8607-9F904413A769}"/>
              </a:ext>
            </a:extLst>
          </p:cNvPr>
          <p:cNvSpPr txBox="1"/>
          <p:nvPr/>
        </p:nvSpPr>
        <p:spPr>
          <a:xfrm>
            <a:off x="7994070" y="5625107"/>
            <a:ext cx="3762655" cy="1296000"/>
          </a:xfrm>
          <a:prstGeom prst="rect">
            <a:avLst/>
          </a:prstGeom>
          <a:noFill/>
          <a:ln>
            <a:noFill/>
          </a:ln>
        </p:spPr>
        <p:txBody>
          <a:bodyPr spcFirstLastPara="1" wrap="square" lIns="91433" tIns="91433" rIns="91433" bIns="91433" anchor="t" anchorCtr="0">
            <a:noAutofit/>
          </a:bodyPr>
          <a:lstStyle/>
          <a:p>
            <a:pPr algn="ctr"/>
            <a:r>
              <a:rPr lang="fr-FR" sz="2400" dirty="0">
                <a:hlinkClick r:id="rId11"/>
              </a:rPr>
              <a:t>https://philippe.bourgau.net/built-in-quality-game/</a:t>
            </a:r>
            <a:endParaRPr sz="2400" dirty="0">
              <a:solidFill>
                <a:srgbClr val="D7004B"/>
              </a:solidFill>
            </a:endParaRPr>
          </a:p>
        </p:txBody>
      </p:sp>
    </p:spTree>
    <p:extLst>
      <p:ext uri="{BB962C8B-B14F-4D97-AF65-F5344CB8AC3E}">
        <p14:creationId xmlns:p14="http://schemas.microsoft.com/office/powerpoint/2010/main" val="3280903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7FCE-7436-4C72-A657-754D322EE21E}"/>
              </a:ext>
            </a:extLst>
          </p:cNvPr>
          <p:cNvSpPr>
            <a:spLocks noGrp="1"/>
          </p:cNvSpPr>
          <p:nvPr>
            <p:ph type="title"/>
          </p:nvPr>
        </p:nvSpPr>
        <p:spPr/>
        <p:txBody>
          <a:bodyPr/>
          <a:lstStyle/>
          <a:p>
            <a:r>
              <a:rPr lang="en-US"/>
              <a:t>Takeaways</a:t>
            </a:r>
            <a:endParaRPr lang="fr-FR"/>
          </a:p>
        </p:txBody>
      </p:sp>
      <p:sp>
        <p:nvSpPr>
          <p:cNvPr id="3" name="Content Placeholder 2">
            <a:extLst>
              <a:ext uri="{FF2B5EF4-FFF2-40B4-BE49-F238E27FC236}">
                <a16:creationId xmlns:a16="http://schemas.microsoft.com/office/drawing/2014/main" id="{15C11017-CDCC-4AE5-BC5D-127C5603F0F2}"/>
              </a:ext>
            </a:extLst>
          </p:cNvPr>
          <p:cNvSpPr>
            <a:spLocks noGrp="1"/>
          </p:cNvSpPr>
          <p:nvPr>
            <p:ph idx="1"/>
          </p:nvPr>
        </p:nvSpPr>
        <p:spPr/>
        <p:txBody>
          <a:bodyPr>
            <a:normAutofit fontScale="92500" lnSpcReduction="10000"/>
          </a:bodyPr>
          <a:lstStyle/>
          <a:p>
            <a:r>
              <a:rPr lang="en-US" i="1"/>
              <a:t>“Quality is free … but only for those who are willing to pay for it!”</a:t>
            </a:r>
            <a:r>
              <a:rPr lang="en-US"/>
              <a:t> Tom de Marco</a:t>
            </a:r>
          </a:p>
          <a:p>
            <a:endParaRPr lang="en-US"/>
          </a:p>
          <a:p>
            <a:r>
              <a:rPr lang="en-US"/>
              <a:t>Being busy is a pretty bad measure of productivity</a:t>
            </a:r>
          </a:p>
          <a:p>
            <a:endParaRPr lang="en-US"/>
          </a:p>
          <a:p>
            <a:r>
              <a:rPr lang="en-US"/>
              <a:t>We can workaround rework with slack time !</a:t>
            </a:r>
          </a:p>
          <a:p>
            <a:endParaRPr lang="en-US"/>
          </a:p>
          <a:p>
            <a:r>
              <a:rPr lang="en-US"/>
              <a:t>Streamline the predictable (TDD, BDD, CI, DevOps)</a:t>
            </a:r>
          </a:p>
          <a:p>
            <a:endParaRPr lang="en-US"/>
          </a:p>
          <a:p>
            <a:r>
              <a:rPr lang="en-US"/>
              <a:t>Experiment early against risks (Lean Startup, Walking Skelton)</a:t>
            </a:r>
          </a:p>
          <a:p>
            <a:endParaRPr lang="fr-FR"/>
          </a:p>
        </p:txBody>
      </p:sp>
    </p:spTree>
    <p:extLst>
      <p:ext uri="{BB962C8B-B14F-4D97-AF65-F5344CB8AC3E}">
        <p14:creationId xmlns:p14="http://schemas.microsoft.com/office/powerpoint/2010/main" val="4294853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F94AD1-5C46-4301-9101-0F61836D8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732891"/>
            <a:ext cx="4057650"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E7152656-6BB4-4518-BFFB-82F1F1BBE7FB}"/>
              </a:ext>
            </a:extLst>
          </p:cNvPr>
          <p:cNvSpPr/>
          <p:nvPr/>
        </p:nvSpPr>
        <p:spPr>
          <a:xfrm>
            <a:off x="8595360" y="647114"/>
            <a:ext cx="3094892" cy="1800664"/>
          </a:xfrm>
          <a:prstGeom prst="wedgeRoundRectCallout">
            <a:avLst>
              <a:gd name="adj1" fmla="val -60378"/>
              <a:gd name="adj2" fmla="val 382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Artificial variability</a:t>
            </a:r>
            <a:endParaRPr lang="fr-FR" sz="2800"/>
          </a:p>
        </p:txBody>
      </p:sp>
      <p:sp>
        <p:nvSpPr>
          <p:cNvPr id="6" name="Speech Bubble: Rectangle with Corners Rounded 5">
            <a:extLst>
              <a:ext uri="{FF2B5EF4-FFF2-40B4-BE49-F238E27FC236}">
                <a16:creationId xmlns:a16="http://schemas.microsoft.com/office/drawing/2014/main" id="{4C939536-520A-47E6-87C8-46DA118D3B11}"/>
              </a:ext>
            </a:extLst>
          </p:cNvPr>
          <p:cNvSpPr/>
          <p:nvPr/>
        </p:nvSpPr>
        <p:spPr>
          <a:xfrm>
            <a:off x="501748" y="2980006"/>
            <a:ext cx="3094892" cy="1800664"/>
          </a:xfrm>
          <a:prstGeom prst="wedgeRoundRectCallout">
            <a:avLst>
              <a:gd name="adj1" fmla="val 56894"/>
              <a:gd name="adj2" fmla="val -828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Inherent variability</a:t>
            </a:r>
            <a:endParaRPr lang="fr-FR" sz="2800"/>
          </a:p>
        </p:txBody>
      </p:sp>
      <p:sp>
        <p:nvSpPr>
          <p:cNvPr id="7" name="Title 1">
            <a:extLst>
              <a:ext uri="{FF2B5EF4-FFF2-40B4-BE49-F238E27FC236}">
                <a16:creationId xmlns:a16="http://schemas.microsoft.com/office/drawing/2014/main" id="{B92122AA-B74E-448C-AD9F-8A886348D7D4}"/>
              </a:ext>
            </a:extLst>
          </p:cNvPr>
          <p:cNvSpPr>
            <a:spLocks noGrp="1"/>
          </p:cNvSpPr>
          <p:nvPr>
            <p:ph type="title"/>
          </p:nvPr>
        </p:nvSpPr>
        <p:spPr>
          <a:xfrm>
            <a:off x="838200" y="365125"/>
            <a:ext cx="10515600" cy="1325563"/>
          </a:xfrm>
        </p:spPr>
        <p:txBody>
          <a:bodyPr/>
          <a:lstStyle/>
          <a:p>
            <a:r>
              <a:rPr lang="fr-FR" err="1"/>
              <a:t>Cynefin</a:t>
            </a:r>
            <a:r>
              <a:rPr lang="fr-FR"/>
              <a:t> </a:t>
            </a:r>
            <a:r>
              <a:rPr lang="fr-FR" err="1"/>
              <a:t>framework</a:t>
            </a:r>
            <a:endParaRPr lang="fr-FR"/>
          </a:p>
        </p:txBody>
      </p:sp>
      <p:sp>
        <p:nvSpPr>
          <p:cNvPr id="5" name="Rectangle 4">
            <a:extLst>
              <a:ext uri="{FF2B5EF4-FFF2-40B4-BE49-F238E27FC236}">
                <a16:creationId xmlns:a16="http://schemas.microsoft.com/office/drawing/2014/main" id="{AEB50325-8ED5-49F9-BAAC-5ACF1255C22E}"/>
              </a:ext>
            </a:extLst>
          </p:cNvPr>
          <p:cNvSpPr/>
          <p:nvPr/>
        </p:nvSpPr>
        <p:spPr>
          <a:xfrm>
            <a:off x="5422527" y="6308209"/>
            <a:ext cx="4864473" cy="369332"/>
          </a:xfrm>
          <a:prstGeom prst="rect">
            <a:avLst/>
          </a:prstGeom>
        </p:spPr>
        <p:txBody>
          <a:bodyPr wrap="none">
            <a:spAutoFit/>
          </a:bodyPr>
          <a:lstStyle/>
          <a:p>
            <a:r>
              <a:rPr lang="fr-FR">
                <a:hlinkClick r:id="rId3"/>
              </a:rPr>
              <a:t>https://en.wikipedia.org/wiki/Cynefin_framework</a:t>
            </a:r>
            <a:endParaRPr lang="fr-FR"/>
          </a:p>
        </p:txBody>
      </p:sp>
      <p:pic>
        <p:nvPicPr>
          <p:cNvPr id="1028" name="Picture 4">
            <a:extLst>
              <a:ext uri="{FF2B5EF4-FFF2-40B4-BE49-F238E27FC236}">
                <a16:creationId xmlns:a16="http://schemas.microsoft.com/office/drawing/2014/main" id="{3C28D8F9-8477-49B8-B441-264CCFFC9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0"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199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A9A732-0203-4EDA-9850-EF105008C14A}"/>
              </a:ext>
            </a:extLst>
          </p:cNvPr>
          <p:cNvSpPr/>
          <p:nvPr/>
        </p:nvSpPr>
        <p:spPr>
          <a:xfrm>
            <a:off x="5026855" y="6285133"/>
            <a:ext cx="7165145" cy="369332"/>
          </a:xfrm>
          <a:prstGeom prst="rect">
            <a:avLst/>
          </a:prstGeom>
        </p:spPr>
        <p:txBody>
          <a:bodyPr wrap="square">
            <a:spAutoFit/>
          </a:bodyPr>
          <a:lstStyle/>
          <a:p>
            <a:r>
              <a:rPr lang="fr-FR">
                <a:hlinkClick r:id="rId2"/>
              </a:rPr>
              <a:t>http://web.mit.edu/nelsonr/www/Repenning=Sterman_CMR_su01_.pdf</a:t>
            </a:r>
            <a:endParaRPr lang="fr-FR"/>
          </a:p>
        </p:txBody>
      </p:sp>
      <p:pic>
        <p:nvPicPr>
          <p:cNvPr id="5" name="Picture 2">
            <a:extLst>
              <a:ext uri="{FF2B5EF4-FFF2-40B4-BE49-F238E27FC236}">
                <a16:creationId xmlns:a16="http://schemas.microsoft.com/office/drawing/2014/main" id="{0B3B17D0-4F69-431D-8D90-477AE3686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7531" y="438013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C4F026F-2D15-436E-932E-EC48504689F3}"/>
              </a:ext>
            </a:extLst>
          </p:cNvPr>
          <p:cNvPicPr>
            <a:picLocks noChangeAspect="1"/>
          </p:cNvPicPr>
          <p:nvPr/>
        </p:nvPicPr>
        <p:blipFill>
          <a:blip r:embed="rId4"/>
          <a:stretch>
            <a:fillRect/>
          </a:stretch>
        </p:blipFill>
        <p:spPr>
          <a:xfrm>
            <a:off x="411288" y="271022"/>
            <a:ext cx="3801005" cy="6315956"/>
          </a:xfrm>
          <a:prstGeom prst="rect">
            <a:avLst/>
          </a:prstGeom>
        </p:spPr>
      </p:pic>
      <p:pic>
        <p:nvPicPr>
          <p:cNvPr id="9" name="Picture 8">
            <a:extLst>
              <a:ext uri="{FF2B5EF4-FFF2-40B4-BE49-F238E27FC236}">
                <a16:creationId xmlns:a16="http://schemas.microsoft.com/office/drawing/2014/main" id="{0C5F9D0F-6F47-4B0F-9185-E3B037E43882}"/>
              </a:ext>
            </a:extLst>
          </p:cNvPr>
          <p:cNvPicPr>
            <a:picLocks noChangeAspect="1"/>
          </p:cNvPicPr>
          <p:nvPr/>
        </p:nvPicPr>
        <p:blipFill>
          <a:blip r:embed="rId5"/>
          <a:stretch>
            <a:fillRect/>
          </a:stretch>
        </p:blipFill>
        <p:spPr>
          <a:xfrm>
            <a:off x="3941526" y="1776265"/>
            <a:ext cx="4667901" cy="3677163"/>
          </a:xfrm>
          <a:prstGeom prst="rect">
            <a:avLst/>
          </a:prstGeom>
        </p:spPr>
      </p:pic>
      <p:pic>
        <p:nvPicPr>
          <p:cNvPr id="10" name="Picture 9">
            <a:extLst>
              <a:ext uri="{FF2B5EF4-FFF2-40B4-BE49-F238E27FC236}">
                <a16:creationId xmlns:a16="http://schemas.microsoft.com/office/drawing/2014/main" id="{FBC6E011-449A-42EC-A801-B6F40936F8B9}"/>
              </a:ext>
            </a:extLst>
          </p:cNvPr>
          <p:cNvPicPr>
            <a:picLocks noChangeAspect="1"/>
          </p:cNvPicPr>
          <p:nvPr/>
        </p:nvPicPr>
        <p:blipFill>
          <a:blip r:embed="rId6"/>
          <a:stretch>
            <a:fillRect/>
          </a:stretch>
        </p:blipFill>
        <p:spPr>
          <a:xfrm>
            <a:off x="8849584" y="203535"/>
            <a:ext cx="3076494" cy="3978031"/>
          </a:xfrm>
          <a:prstGeom prst="rect">
            <a:avLst/>
          </a:prstGeom>
        </p:spPr>
      </p:pic>
    </p:spTree>
    <p:extLst>
      <p:ext uri="{BB962C8B-B14F-4D97-AF65-F5344CB8AC3E}">
        <p14:creationId xmlns:p14="http://schemas.microsoft.com/office/powerpoint/2010/main" val="508573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he lean startup">
            <a:extLst>
              <a:ext uri="{FF2B5EF4-FFF2-40B4-BE49-F238E27FC236}">
                <a16:creationId xmlns:a16="http://schemas.microsoft.com/office/drawing/2014/main" id="{CB96CD01-939D-4CDF-ABE5-C5993C281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83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FAD2A48A-D3EC-4CFA-99C1-E0863E0FEB3F}"/>
              </a:ext>
            </a:extLst>
          </p:cNvPr>
          <p:cNvSpPr txBox="1">
            <a:spLocks/>
          </p:cNvSpPr>
          <p:nvPr/>
        </p:nvSpPr>
        <p:spPr>
          <a:xfrm>
            <a:off x="4755231" y="385615"/>
            <a:ext cx="63457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In the book Lean Startup, Eric </a:t>
            </a:r>
            <a:r>
              <a:rPr lang="en-US" err="1"/>
              <a:t>Ries</a:t>
            </a:r>
            <a:r>
              <a:rPr lang="en-US"/>
              <a:t> uses the anecdote of </a:t>
            </a:r>
            <a:r>
              <a:rPr lang="en-US">
                <a:hlinkClick r:id="rId3"/>
              </a:rPr>
              <a:t>Food on the Table</a:t>
            </a:r>
            <a:r>
              <a:rPr lang="en-US"/>
              <a:t>, a grocery shopping service that figures out what you like eating, then compiles the shopping list at specific stores that will save you the most money. Their concierge MVP involved the founder personally scrounging coupons and compiling shopping lists for their early customers.</a:t>
            </a:r>
            <a:endParaRPr lang="fr-FR"/>
          </a:p>
        </p:txBody>
      </p:sp>
      <p:sp>
        <p:nvSpPr>
          <p:cNvPr id="7" name="Rectangle 6">
            <a:extLst>
              <a:ext uri="{FF2B5EF4-FFF2-40B4-BE49-F238E27FC236}">
                <a16:creationId xmlns:a16="http://schemas.microsoft.com/office/drawing/2014/main" id="{CC3B3067-8C6C-46BF-8B5B-68FC16344FBF}"/>
              </a:ext>
            </a:extLst>
          </p:cNvPr>
          <p:cNvSpPr/>
          <p:nvPr/>
        </p:nvSpPr>
        <p:spPr>
          <a:xfrm>
            <a:off x="4755231" y="6017847"/>
            <a:ext cx="5531769" cy="646331"/>
          </a:xfrm>
          <a:prstGeom prst="rect">
            <a:avLst/>
          </a:prstGeom>
        </p:spPr>
        <p:txBody>
          <a:bodyPr wrap="square">
            <a:spAutoFit/>
          </a:bodyPr>
          <a:lstStyle/>
          <a:p>
            <a:r>
              <a:rPr lang="fr-FR">
                <a:hlinkClick r:id="rId4"/>
              </a:rPr>
              <a:t>https://www.goodreads.com/book/show/10127019-the-lean-startup?from_search=true</a:t>
            </a:r>
            <a:endParaRPr lang="fr-FR"/>
          </a:p>
        </p:txBody>
      </p:sp>
      <p:pic>
        <p:nvPicPr>
          <p:cNvPr id="3078" name="Picture 6">
            <a:extLst>
              <a:ext uri="{FF2B5EF4-FFF2-40B4-BE49-F238E27FC236}">
                <a16:creationId xmlns:a16="http://schemas.microsoft.com/office/drawing/2014/main" id="{468814E6-6B5A-448D-B2BD-9C9CD8E1C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000"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107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57DEF-FB6C-445C-8D82-1D934FAE0BEC}"/>
              </a:ext>
            </a:extLst>
          </p:cNvPr>
          <p:cNvSpPr>
            <a:spLocks noGrp="1"/>
          </p:cNvSpPr>
          <p:nvPr>
            <p:ph idx="1"/>
          </p:nvPr>
        </p:nvSpPr>
        <p:spPr>
          <a:xfrm>
            <a:off x="838200" y="1825625"/>
            <a:ext cx="6294120" cy="4351338"/>
          </a:xfrm>
        </p:spPr>
        <p:txBody>
          <a:bodyPr/>
          <a:lstStyle/>
          <a:p>
            <a:pPr marL="0" indent="0" algn="r">
              <a:buNone/>
            </a:pPr>
            <a:r>
              <a:rPr lang="en-US" i="1"/>
              <a:t>“Variability principle #7, The Principle of Small Experiments:</a:t>
            </a:r>
          </a:p>
          <a:p>
            <a:pPr marL="0" indent="0" algn="r">
              <a:buNone/>
            </a:pPr>
            <a:r>
              <a:rPr lang="en-US" i="1"/>
              <a:t>Many small experiments produce less variation than one big one.”</a:t>
            </a:r>
            <a:endParaRPr lang="fr-FR" i="1"/>
          </a:p>
        </p:txBody>
      </p:sp>
      <p:pic>
        <p:nvPicPr>
          <p:cNvPr id="5122" name="Picture 2">
            <a:extLst>
              <a:ext uri="{FF2B5EF4-FFF2-40B4-BE49-F238E27FC236}">
                <a16:creationId xmlns:a16="http://schemas.microsoft.com/office/drawing/2014/main" id="{49083C49-2374-4BD7-B021-C65E57DA2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560" y="0"/>
            <a:ext cx="466344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EA01676-8DBA-4BF0-B5AC-D85D8CF436B9}"/>
              </a:ext>
            </a:extLst>
          </p:cNvPr>
          <p:cNvSpPr/>
          <p:nvPr/>
        </p:nvSpPr>
        <p:spPr>
          <a:xfrm>
            <a:off x="2077330" y="5975644"/>
            <a:ext cx="6096000" cy="646331"/>
          </a:xfrm>
          <a:prstGeom prst="rect">
            <a:avLst/>
          </a:prstGeom>
        </p:spPr>
        <p:txBody>
          <a:bodyPr>
            <a:spAutoFit/>
          </a:bodyPr>
          <a:lstStyle/>
          <a:p>
            <a:r>
              <a:rPr lang="fr-FR">
                <a:hlinkClick r:id="rId3"/>
              </a:rPr>
              <a:t>https://www.goodreads.com/book/show/6278270-the-principles-of-product-development-flow</a:t>
            </a:r>
            <a:endParaRPr lang="fr-FR"/>
          </a:p>
        </p:txBody>
      </p:sp>
      <p:pic>
        <p:nvPicPr>
          <p:cNvPr id="5124" name="Picture 4">
            <a:extLst>
              <a:ext uri="{FF2B5EF4-FFF2-40B4-BE49-F238E27FC236}">
                <a16:creationId xmlns:a16="http://schemas.microsoft.com/office/drawing/2014/main" id="{0D2836FD-3AD7-4D70-AC4A-8E5055BF0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11"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857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C1E325-691F-4D01-8FAD-B257182912CF}"/>
              </a:ext>
            </a:extLst>
          </p:cNvPr>
          <p:cNvSpPr>
            <a:spLocks noGrp="1"/>
          </p:cNvSpPr>
          <p:nvPr>
            <p:ph idx="1"/>
          </p:nvPr>
        </p:nvSpPr>
        <p:spPr>
          <a:xfrm>
            <a:off x="398584" y="3004659"/>
            <a:ext cx="7907216" cy="3555355"/>
          </a:xfrm>
        </p:spPr>
        <p:txBody>
          <a:bodyPr>
            <a:normAutofit fontScale="85000" lnSpcReduction="20000"/>
          </a:bodyPr>
          <a:lstStyle/>
          <a:p>
            <a:pPr marL="0" indent="0">
              <a:buNone/>
            </a:pPr>
            <a:r>
              <a:rPr lang="en-US" i="1"/>
              <a:t>“High utilization plus variability equals long processing times</a:t>
            </a:r>
          </a:p>
          <a:p>
            <a:pPr marL="0" indent="0">
              <a:buNone/>
            </a:pPr>
            <a:r>
              <a:rPr lang="en-US" i="1"/>
              <a:t>…</a:t>
            </a:r>
          </a:p>
          <a:p>
            <a:pPr marL="0" indent="0">
              <a:buNone/>
            </a:pPr>
            <a:r>
              <a:rPr lang="en-US" i="1"/>
              <a:t>Variability in a manufacturing environment arises from unreliable equipment, unpredictable yields, glitches in human performance, fluctuations in order rates and sizes, and numerous other sources. When a production system whose components are working at close to full capacity is subjected to the stress of such variability, resulting waiting times can become very long compared with actual processing times. "This is a scientific principle," Harrison noted, predicted by a rigorous mathematical treatment known as queuing theory.”</a:t>
            </a:r>
          </a:p>
        </p:txBody>
      </p:sp>
      <p:pic>
        <p:nvPicPr>
          <p:cNvPr id="6146" name="Picture 2" descr="Water Tank Littles Law">
            <a:extLst>
              <a:ext uri="{FF2B5EF4-FFF2-40B4-BE49-F238E27FC236}">
                <a16:creationId xmlns:a16="http://schemas.microsoft.com/office/drawing/2014/main" id="{E2189FFD-E0A8-4BFE-8464-18508A488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22" y="748152"/>
            <a:ext cx="2857500" cy="1381125"/>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62066056-034F-482B-940D-CF55026ADDF7}"/>
              </a:ext>
            </a:extLst>
          </p:cNvPr>
          <p:cNvSpPr/>
          <p:nvPr/>
        </p:nvSpPr>
        <p:spPr>
          <a:xfrm>
            <a:off x="4895557" y="297986"/>
            <a:ext cx="6147581" cy="2276402"/>
          </a:xfrm>
          <a:prstGeom prst="wedgeRoundRectCallout">
            <a:avLst>
              <a:gd name="adj1" fmla="val -34563"/>
              <a:gd name="adj2" fmla="val 680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What Does This Mean?</a:t>
            </a:r>
          </a:p>
          <a:p>
            <a:endParaRPr lang="en-US"/>
          </a:p>
          <a:p>
            <a:pPr marL="285750" indent="-285750">
              <a:buFont typeface="Arial" panose="020B0604020202020204" pitchFamily="34" charset="0"/>
              <a:buChar char="•"/>
            </a:pPr>
            <a:r>
              <a:rPr lang="en-US" b="1"/>
              <a:t>Stay away from 100% utilization…</a:t>
            </a:r>
            <a:endParaRPr lang="en-US"/>
          </a:p>
          <a:p>
            <a:pPr marL="285750" indent="-285750">
              <a:buFont typeface="Arial" panose="020B0604020202020204" pitchFamily="34" charset="0"/>
              <a:buChar char="•"/>
            </a:pPr>
            <a:r>
              <a:rPr lang="en-US" b="1"/>
              <a:t>Try to reduce variation</a:t>
            </a:r>
            <a:r>
              <a:rPr lang="en-US"/>
              <a:t>…</a:t>
            </a:r>
          </a:p>
          <a:p>
            <a:pPr marL="285750" indent="-285750">
              <a:buFont typeface="Arial" panose="020B0604020202020204" pitchFamily="34" charset="0"/>
              <a:buChar char="•"/>
            </a:pPr>
            <a:r>
              <a:rPr lang="en-US" b="1"/>
              <a:t>If you have high variability, try to use lower utilization</a:t>
            </a:r>
            <a:r>
              <a:rPr lang="en-US"/>
              <a:t>…</a:t>
            </a:r>
          </a:p>
          <a:p>
            <a:pPr marL="285750" indent="-285750">
              <a:buFont typeface="Arial" panose="020B0604020202020204" pitchFamily="34" charset="0"/>
              <a:buChar char="•"/>
            </a:pPr>
            <a:r>
              <a:rPr lang="en-US" b="1"/>
              <a:t>If you have high utilization, try to reduce variability</a:t>
            </a:r>
            <a:r>
              <a:rPr lang="en-US"/>
              <a:t>…</a:t>
            </a:r>
          </a:p>
        </p:txBody>
      </p:sp>
      <p:sp>
        <p:nvSpPr>
          <p:cNvPr id="8" name="Rectangle 7">
            <a:extLst>
              <a:ext uri="{FF2B5EF4-FFF2-40B4-BE49-F238E27FC236}">
                <a16:creationId xmlns:a16="http://schemas.microsoft.com/office/drawing/2014/main" id="{FDD8E847-9272-46C9-8C5D-1F9A5ADC4D56}"/>
              </a:ext>
            </a:extLst>
          </p:cNvPr>
          <p:cNvSpPr/>
          <p:nvPr/>
        </p:nvSpPr>
        <p:spPr>
          <a:xfrm>
            <a:off x="1973580" y="6114318"/>
            <a:ext cx="6096000" cy="646331"/>
          </a:xfrm>
          <a:prstGeom prst="rect">
            <a:avLst/>
          </a:prstGeom>
        </p:spPr>
        <p:txBody>
          <a:bodyPr>
            <a:spAutoFit/>
          </a:bodyPr>
          <a:lstStyle/>
          <a:p>
            <a:pPr algn="r"/>
            <a:r>
              <a:rPr lang="fr-FR">
                <a:hlinkClick r:id="rId3"/>
              </a:rPr>
              <a:t>https://web.stanford.edu/group/AIM/AIMPrograms/EventsArchives/wkshparchives/Variability.html</a:t>
            </a:r>
            <a:endParaRPr lang="fr-FR"/>
          </a:p>
        </p:txBody>
      </p:sp>
      <p:pic>
        <p:nvPicPr>
          <p:cNvPr id="6148" name="Picture 4">
            <a:extLst>
              <a:ext uri="{FF2B5EF4-FFF2-40B4-BE49-F238E27FC236}">
                <a16:creationId xmlns:a16="http://schemas.microsoft.com/office/drawing/2014/main" id="{7B91D941-8FB4-4B07-8695-8ED0977F0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8054" y="491973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5E87136-7D8B-475C-94D8-A1E7496AC79B}"/>
              </a:ext>
            </a:extLst>
          </p:cNvPr>
          <p:cNvSpPr/>
          <p:nvPr/>
        </p:nvSpPr>
        <p:spPr>
          <a:xfrm>
            <a:off x="7322397" y="2635327"/>
            <a:ext cx="4869603" cy="369332"/>
          </a:xfrm>
          <a:prstGeom prst="rect">
            <a:avLst/>
          </a:prstGeom>
        </p:spPr>
        <p:txBody>
          <a:bodyPr wrap="none">
            <a:spAutoFit/>
          </a:bodyPr>
          <a:lstStyle/>
          <a:p>
            <a:r>
              <a:rPr lang="fr-FR">
                <a:hlinkClick r:id="rId5"/>
              </a:rPr>
              <a:t>https://www.allaboutlean.com/kingman-formula/</a:t>
            </a:r>
            <a:endParaRPr lang="fr-FR"/>
          </a:p>
        </p:txBody>
      </p:sp>
      <p:pic>
        <p:nvPicPr>
          <p:cNvPr id="6150" name="Picture 6">
            <a:extLst>
              <a:ext uri="{FF2B5EF4-FFF2-40B4-BE49-F238E27FC236}">
                <a16:creationId xmlns:a16="http://schemas.microsoft.com/office/drawing/2014/main" id="{68AF38FC-4B1A-4347-AC85-0C905F2C36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7000" y="300465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131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31"/>
          <p:cNvPicPr preferRelativeResize="0"/>
          <p:nvPr/>
        </p:nvPicPr>
        <p:blipFill rotWithShape="1">
          <a:blip r:embed="rId3">
            <a:alphaModFix/>
          </a:blip>
          <a:srcRect t="12397" b="31403"/>
          <a:stretch/>
        </p:blipFill>
        <p:spPr>
          <a:xfrm>
            <a:off x="1" y="0"/>
            <a:ext cx="12203292" cy="6858003"/>
          </a:xfrm>
          <a:prstGeom prst="rect">
            <a:avLst/>
          </a:prstGeom>
          <a:noFill/>
          <a:ln>
            <a:noFill/>
          </a:ln>
        </p:spPr>
      </p:pic>
      <p:sp>
        <p:nvSpPr>
          <p:cNvPr id="323" name="Google Shape;323;p31"/>
          <p:cNvSpPr txBox="1">
            <a:spLocks noGrp="1"/>
          </p:cNvSpPr>
          <p:nvPr>
            <p:ph type="title"/>
          </p:nvPr>
        </p:nvSpPr>
        <p:spPr>
          <a:xfrm>
            <a:off x="816103" y="288505"/>
            <a:ext cx="2939600" cy="738800"/>
          </a:xfrm>
          <a:prstGeom prst="rect">
            <a:avLst/>
          </a:prstGeom>
          <a:noFill/>
          <a:ln>
            <a:noFill/>
          </a:ln>
        </p:spPr>
        <p:txBody>
          <a:bodyPr spcFirstLastPara="1" vert="horz" wrap="square" lIns="0" tIns="0" rIns="0" bIns="0" rtlCol="0" anchor="b" anchorCtr="0">
            <a:noAutofit/>
          </a:bodyPr>
          <a:lstStyle/>
          <a:p>
            <a:pPr algn="ctr">
              <a:buClr>
                <a:schemeClr val="lt1"/>
              </a:buClr>
              <a:buSzPts val="1800"/>
            </a:pPr>
            <a:r>
              <a:rPr lang="fr" sz="2400" b="1">
                <a:solidFill>
                  <a:schemeClr val="lt1"/>
                </a:solidFill>
              </a:rPr>
              <a:t>2000+ teammates</a:t>
            </a:r>
            <a:br>
              <a:rPr lang="fr" sz="2400" b="1">
                <a:solidFill>
                  <a:schemeClr val="lt1"/>
                </a:solidFill>
              </a:rPr>
            </a:br>
            <a:r>
              <a:rPr lang="fr" sz="2400" b="1">
                <a:solidFill>
                  <a:schemeClr val="lt1"/>
                </a:solidFill>
              </a:rPr>
              <a:t>500+ </a:t>
            </a:r>
            <a:r>
              <a:rPr lang="fr" sz="2267" b="1">
                <a:solidFill>
                  <a:schemeClr val="lt1"/>
                </a:solidFill>
              </a:rPr>
              <a:t>developers</a:t>
            </a:r>
            <a:endParaRPr/>
          </a:p>
        </p:txBody>
      </p:sp>
      <p:sp>
        <p:nvSpPr>
          <p:cNvPr id="324" name="Google Shape;324;p31"/>
          <p:cNvSpPr txBox="1"/>
          <p:nvPr/>
        </p:nvSpPr>
        <p:spPr>
          <a:xfrm>
            <a:off x="4571999" y="304301"/>
            <a:ext cx="2939600" cy="7388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Around the </a:t>
            </a:r>
            <a:endParaRPr sz="1467"/>
          </a:p>
          <a:p>
            <a:pPr algn="ctr">
              <a:buClr>
                <a:schemeClr val="lt1"/>
              </a:buClr>
              <a:buSzPts val="1800"/>
            </a:pPr>
            <a:r>
              <a:rPr lang="fr" sz="2400" b="1">
                <a:solidFill>
                  <a:schemeClr val="lt1"/>
                </a:solidFill>
                <a:latin typeface="Cabin"/>
                <a:ea typeface="Cabin"/>
                <a:cs typeface="Cabin"/>
                <a:sym typeface="Cabin"/>
              </a:rPr>
              <a:t>world</a:t>
            </a:r>
            <a:endParaRPr sz="1467"/>
          </a:p>
        </p:txBody>
      </p:sp>
      <p:sp>
        <p:nvSpPr>
          <p:cNvPr id="325" name="Google Shape;325;p31"/>
          <p:cNvSpPr txBox="1"/>
          <p:nvPr/>
        </p:nvSpPr>
        <p:spPr>
          <a:xfrm>
            <a:off x="8504876" y="288505"/>
            <a:ext cx="2939600" cy="7388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Developing</a:t>
            </a:r>
            <a:endParaRPr sz="1467"/>
          </a:p>
          <a:p>
            <a:pPr algn="ctr">
              <a:buClr>
                <a:schemeClr val="lt1"/>
              </a:buClr>
              <a:buSzPts val="1800"/>
            </a:pPr>
            <a:r>
              <a:rPr lang="fr" sz="2400" b="1">
                <a:solidFill>
                  <a:schemeClr val="lt1"/>
                </a:solidFill>
                <a:latin typeface="Cabin"/>
                <a:ea typeface="Cabin"/>
                <a:cs typeface="Cabin"/>
                <a:sym typeface="Cabin"/>
              </a:rPr>
              <a:t>Software…</a:t>
            </a:r>
            <a:endParaRPr sz="1467"/>
          </a:p>
        </p:txBody>
      </p:sp>
      <p:sp>
        <p:nvSpPr>
          <p:cNvPr id="326" name="Google Shape;326;p31"/>
          <p:cNvSpPr txBox="1"/>
          <p:nvPr/>
        </p:nvSpPr>
        <p:spPr>
          <a:xfrm>
            <a:off x="704381" y="3921443"/>
            <a:ext cx="3078400" cy="3692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…for Capital Markets</a:t>
            </a:r>
            <a:endParaRPr sz="1467"/>
          </a:p>
        </p:txBody>
      </p:sp>
      <p:sp>
        <p:nvSpPr>
          <p:cNvPr id="327" name="Google Shape;327;p31"/>
          <p:cNvSpPr txBox="1"/>
          <p:nvPr/>
        </p:nvSpPr>
        <p:spPr>
          <a:xfrm>
            <a:off x="4612576" y="3921443"/>
            <a:ext cx="2939600" cy="3692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With passion!</a:t>
            </a:r>
            <a:endParaRPr sz="1467"/>
          </a:p>
        </p:txBody>
      </p:sp>
      <p:sp>
        <p:nvSpPr>
          <p:cNvPr id="328" name="Google Shape;328;p31"/>
          <p:cNvSpPr txBox="1"/>
          <p:nvPr/>
        </p:nvSpPr>
        <p:spPr>
          <a:xfrm>
            <a:off x="8409051" y="3921443"/>
            <a:ext cx="3078400" cy="3692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Follow us</a:t>
            </a:r>
            <a:endParaRPr sz="1467"/>
          </a:p>
        </p:txBody>
      </p:sp>
      <p:pic>
        <p:nvPicPr>
          <p:cNvPr id="329" name="Google Shape;329;p31">
            <a:hlinkClick r:id="rId4"/>
          </p:cNvPr>
          <p:cNvPicPr preferRelativeResize="0"/>
          <p:nvPr/>
        </p:nvPicPr>
        <p:blipFill rotWithShape="1">
          <a:blip r:embed="rId5">
            <a:alphaModFix/>
          </a:blip>
          <a:srcRect l="15809" t="5100" r="7965" b="4630"/>
          <a:stretch/>
        </p:blipFill>
        <p:spPr>
          <a:xfrm>
            <a:off x="843155" y="1224157"/>
            <a:ext cx="2939788" cy="2204847"/>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0" name="Google Shape;330;p31"/>
          <p:cNvPicPr preferRelativeResize="0"/>
          <p:nvPr/>
        </p:nvPicPr>
        <p:blipFill rotWithShape="1">
          <a:blip r:embed="rId6">
            <a:alphaModFix/>
          </a:blip>
          <a:srcRect/>
          <a:stretch/>
        </p:blipFill>
        <p:spPr>
          <a:xfrm>
            <a:off x="4558227" y="1224157"/>
            <a:ext cx="2967336" cy="222626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1" name="Google Shape;331;p31"/>
          <p:cNvPicPr preferRelativeResize="0"/>
          <p:nvPr/>
        </p:nvPicPr>
        <p:blipFill rotWithShape="1">
          <a:blip r:embed="rId7">
            <a:alphaModFix/>
          </a:blip>
          <a:srcRect/>
          <a:stretch/>
        </p:blipFill>
        <p:spPr>
          <a:xfrm>
            <a:off x="8409051" y="1184326"/>
            <a:ext cx="3044955" cy="2284505"/>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2" name="Google Shape;332;p31"/>
          <p:cNvPicPr preferRelativeResize="0"/>
          <p:nvPr/>
        </p:nvPicPr>
        <p:blipFill rotWithShape="1">
          <a:blip r:embed="rId8">
            <a:alphaModFix/>
          </a:blip>
          <a:srcRect/>
          <a:stretch/>
        </p:blipFill>
        <p:spPr>
          <a:xfrm>
            <a:off x="816104" y="4471966"/>
            <a:ext cx="2942841" cy="220484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3" name="Google Shape;333;p31"/>
          <p:cNvPicPr preferRelativeResize="0"/>
          <p:nvPr/>
        </p:nvPicPr>
        <p:blipFill rotWithShape="1">
          <a:blip r:embed="rId9">
            <a:alphaModFix/>
          </a:blip>
          <a:srcRect/>
          <a:stretch/>
        </p:blipFill>
        <p:spPr>
          <a:xfrm>
            <a:off x="4599049" y="4447063"/>
            <a:ext cx="2966848" cy="222282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4" name="Google Shape;334;p31"/>
          <p:cNvPicPr preferRelativeResize="0"/>
          <p:nvPr/>
        </p:nvPicPr>
        <p:blipFill rotWithShape="1">
          <a:blip r:embed="rId10">
            <a:alphaModFix/>
          </a:blip>
          <a:srcRect/>
          <a:stretch/>
        </p:blipFill>
        <p:spPr>
          <a:xfrm>
            <a:off x="8433061" y="4398049"/>
            <a:ext cx="3086100" cy="2352675"/>
          </a:xfrm>
          <a:prstGeom prst="rect">
            <a:avLst/>
          </a:prstGeom>
          <a:noFill/>
          <a:ln>
            <a:noFill/>
          </a:ln>
        </p:spPr>
      </p:pic>
      <p:sp>
        <p:nvSpPr>
          <p:cNvPr id="335" name="Google Shape;335;p3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fr"/>
              <a:pPr/>
              <a:t>2</a:t>
            </a:fld>
            <a:endParaRPr/>
          </a:p>
        </p:txBody>
      </p:sp>
    </p:spTree>
    <p:extLst>
      <p:ext uri="{BB962C8B-B14F-4D97-AF65-F5344CB8AC3E}">
        <p14:creationId xmlns:p14="http://schemas.microsoft.com/office/powerpoint/2010/main" val="325591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3"/>
                                        </p:tgtEl>
                                        <p:attrNameLst>
                                          <p:attrName>style.visibility</p:attrName>
                                        </p:attrNameLst>
                                      </p:cBhvr>
                                      <p:to>
                                        <p:strVal val="visible"/>
                                      </p:to>
                                    </p:set>
                                    <p:anim calcmode="lin" valueType="num">
                                      <p:cBhvr additive="base">
                                        <p:cTn id="7" dur="750"/>
                                        <p:tgtEl>
                                          <p:spTgt spid="32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500"/>
                                  </p:stCondLst>
                                  <p:childTnLst>
                                    <p:set>
                                      <p:cBhvr>
                                        <p:cTn id="9" dur="1" fill="hold">
                                          <p:stCondLst>
                                            <p:cond delay="0"/>
                                          </p:stCondLst>
                                        </p:cTn>
                                        <p:tgtEl>
                                          <p:spTgt spid="329"/>
                                        </p:tgtEl>
                                        <p:attrNameLst>
                                          <p:attrName>style.visibility</p:attrName>
                                        </p:attrNameLst>
                                      </p:cBhvr>
                                      <p:to>
                                        <p:strVal val="visible"/>
                                      </p:to>
                                    </p:set>
                                    <p:anim calcmode="lin" valueType="num">
                                      <p:cBhvr additive="base">
                                        <p:cTn id="10" dur="750"/>
                                        <p:tgtEl>
                                          <p:spTgt spid="329"/>
                                        </p:tgtEl>
                                        <p:attrNameLst>
                                          <p:attrName>ppt_y</p:attrName>
                                        </p:attrNameLst>
                                      </p:cBhvr>
                                      <p:tavLst>
                                        <p:tav tm="0">
                                          <p:val>
                                            <p:strVal val="#ppt_y+1"/>
                                          </p:val>
                                        </p:tav>
                                        <p:tav tm="100000">
                                          <p:val>
                                            <p:strVal val="#ppt_y"/>
                                          </p:val>
                                        </p:tav>
                                      </p:tavLst>
                                    </p:anim>
                                  </p:childTnLst>
                                </p:cTn>
                              </p:par>
                            </p:childTnLst>
                          </p:cTn>
                        </p:par>
                        <p:par>
                          <p:cTn id="11" fill="hold">
                            <p:stCondLst>
                              <p:cond delay="750"/>
                            </p:stCondLst>
                            <p:childTnLst>
                              <p:par>
                                <p:cTn id="12" presetID="2" presetClass="entr" presetSubtype="4" fill="hold" nodeType="afterEffect">
                                  <p:stCondLst>
                                    <p:cond delay="500"/>
                                  </p:stCondLst>
                                  <p:childTnLst>
                                    <p:set>
                                      <p:cBhvr>
                                        <p:cTn id="13" dur="1" fill="hold">
                                          <p:stCondLst>
                                            <p:cond delay="0"/>
                                          </p:stCondLst>
                                        </p:cTn>
                                        <p:tgtEl>
                                          <p:spTgt spid="324"/>
                                        </p:tgtEl>
                                        <p:attrNameLst>
                                          <p:attrName>style.visibility</p:attrName>
                                        </p:attrNameLst>
                                      </p:cBhvr>
                                      <p:to>
                                        <p:strVal val="visible"/>
                                      </p:to>
                                    </p:set>
                                    <p:anim calcmode="lin" valueType="num">
                                      <p:cBhvr additive="base">
                                        <p:cTn id="14" dur="750"/>
                                        <p:tgtEl>
                                          <p:spTgt spid="324"/>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330"/>
                                        </p:tgtEl>
                                        <p:attrNameLst>
                                          <p:attrName>style.visibility</p:attrName>
                                        </p:attrNameLst>
                                      </p:cBhvr>
                                      <p:to>
                                        <p:strVal val="visible"/>
                                      </p:to>
                                    </p:set>
                                    <p:anim calcmode="lin" valueType="num">
                                      <p:cBhvr additive="base">
                                        <p:cTn id="17" dur="750"/>
                                        <p:tgtEl>
                                          <p:spTgt spid="330"/>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500"/>
                                  </p:stCondLst>
                                  <p:childTnLst>
                                    <p:set>
                                      <p:cBhvr>
                                        <p:cTn id="20" dur="1" fill="hold">
                                          <p:stCondLst>
                                            <p:cond delay="0"/>
                                          </p:stCondLst>
                                        </p:cTn>
                                        <p:tgtEl>
                                          <p:spTgt spid="325"/>
                                        </p:tgtEl>
                                        <p:attrNameLst>
                                          <p:attrName>style.visibility</p:attrName>
                                        </p:attrNameLst>
                                      </p:cBhvr>
                                      <p:to>
                                        <p:strVal val="visible"/>
                                      </p:to>
                                    </p:set>
                                    <p:anim calcmode="lin" valueType="num">
                                      <p:cBhvr additive="base">
                                        <p:cTn id="21" dur="750"/>
                                        <p:tgtEl>
                                          <p:spTgt spid="325"/>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500"/>
                                  </p:stCondLst>
                                  <p:childTnLst>
                                    <p:set>
                                      <p:cBhvr>
                                        <p:cTn id="23" dur="1" fill="hold">
                                          <p:stCondLst>
                                            <p:cond delay="0"/>
                                          </p:stCondLst>
                                        </p:cTn>
                                        <p:tgtEl>
                                          <p:spTgt spid="331"/>
                                        </p:tgtEl>
                                        <p:attrNameLst>
                                          <p:attrName>style.visibility</p:attrName>
                                        </p:attrNameLst>
                                      </p:cBhvr>
                                      <p:to>
                                        <p:strVal val="visible"/>
                                      </p:to>
                                    </p:set>
                                    <p:anim calcmode="lin" valueType="num">
                                      <p:cBhvr additive="base">
                                        <p:cTn id="24" dur="750"/>
                                        <p:tgtEl>
                                          <p:spTgt spid="331"/>
                                        </p:tgtEl>
                                        <p:attrNameLst>
                                          <p:attrName>ppt_y</p:attrName>
                                        </p:attrNameLst>
                                      </p:cBhvr>
                                      <p:tavLst>
                                        <p:tav tm="0">
                                          <p:val>
                                            <p:strVal val="#ppt_y+1"/>
                                          </p:val>
                                        </p:tav>
                                        <p:tav tm="100000">
                                          <p:val>
                                            <p:strVal val="#ppt_y"/>
                                          </p:val>
                                        </p:tav>
                                      </p:tavLst>
                                    </p:anim>
                                  </p:childTnLst>
                                </p:cTn>
                              </p:par>
                            </p:childTnLst>
                          </p:cTn>
                        </p:par>
                        <p:par>
                          <p:cTn id="25" fill="hold">
                            <p:stCondLst>
                              <p:cond delay="2250"/>
                            </p:stCondLst>
                            <p:childTnLst>
                              <p:par>
                                <p:cTn id="26" presetID="2" presetClass="entr" presetSubtype="4" fill="hold" nodeType="afterEffect">
                                  <p:stCondLst>
                                    <p:cond delay="500"/>
                                  </p:stCondLst>
                                  <p:childTnLst>
                                    <p:set>
                                      <p:cBhvr>
                                        <p:cTn id="27" dur="1" fill="hold">
                                          <p:stCondLst>
                                            <p:cond delay="0"/>
                                          </p:stCondLst>
                                        </p:cTn>
                                        <p:tgtEl>
                                          <p:spTgt spid="326"/>
                                        </p:tgtEl>
                                        <p:attrNameLst>
                                          <p:attrName>style.visibility</p:attrName>
                                        </p:attrNameLst>
                                      </p:cBhvr>
                                      <p:to>
                                        <p:strVal val="visible"/>
                                      </p:to>
                                    </p:set>
                                    <p:anim calcmode="lin" valueType="num">
                                      <p:cBhvr additive="base">
                                        <p:cTn id="28" dur="750"/>
                                        <p:tgtEl>
                                          <p:spTgt spid="326"/>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500"/>
                                  </p:stCondLst>
                                  <p:childTnLst>
                                    <p:set>
                                      <p:cBhvr>
                                        <p:cTn id="30" dur="1" fill="hold">
                                          <p:stCondLst>
                                            <p:cond delay="0"/>
                                          </p:stCondLst>
                                        </p:cTn>
                                        <p:tgtEl>
                                          <p:spTgt spid="332"/>
                                        </p:tgtEl>
                                        <p:attrNameLst>
                                          <p:attrName>style.visibility</p:attrName>
                                        </p:attrNameLst>
                                      </p:cBhvr>
                                      <p:to>
                                        <p:strVal val="visible"/>
                                      </p:to>
                                    </p:set>
                                    <p:anim calcmode="lin" valueType="num">
                                      <p:cBhvr additive="base">
                                        <p:cTn id="31" dur="750"/>
                                        <p:tgtEl>
                                          <p:spTgt spid="332"/>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 presetClass="entr" presetSubtype="4" fill="hold" nodeType="afterEffect">
                                  <p:stCondLst>
                                    <p:cond delay="500"/>
                                  </p:stCondLst>
                                  <p:childTnLst>
                                    <p:set>
                                      <p:cBhvr>
                                        <p:cTn id="34" dur="1" fill="hold">
                                          <p:stCondLst>
                                            <p:cond delay="0"/>
                                          </p:stCondLst>
                                        </p:cTn>
                                        <p:tgtEl>
                                          <p:spTgt spid="333"/>
                                        </p:tgtEl>
                                        <p:attrNameLst>
                                          <p:attrName>style.visibility</p:attrName>
                                        </p:attrNameLst>
                                      </p:cBhvr>
                                      <p:to>
                                        <p:strVal val="visible"/>
                                      </p:to>
                                    </p:set>
                                    <p:anim calcmode="lin" valueType="num">
                                      <p:cBhvr additive="base">
                                        <p:cTn id="35" dur="750"/>
                                        <p:tgtEl>
                                          <p:spTgt spid="333"/>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500"/>
                                  </p:stCondLst>
                                  <p:childTnLst>
                                    <p:set>
                                      <p:cBhvr>
                                        <p:cTn id="37" dur="1" fill="hold">
                                          <p:stCondLst>
                                            <p:cond delay="0"/>
                                          </p:stCondLst>
                                        </p:cTn>
                                        <p:tgtEl>
                                          <p:spTgt spid="327"/>
                                        </p:tgtEl>
                                        <p:attrNameLst>
                                          <p:attrName>style.visibility</p:attrName>
                                        </p:attrNameLst>
                                      </p:cBhvr>
                                      <p:to>
                                        <p:strVal val="visible"/>
                                      </p:to>
                                    </p:set>
                                    <p:anim calcmode="lin" valueType="num">
                                      <p:cBhvr additive="base">
                                        <p:cTn id="38" dur="750"/>
                                        <p:tgtEl>
                                          <p:spTgt spid="327"/>
                                        </p:tgtEl>
                                        <p:attrNameLst>
                                          <p:attrName>ppt_y</p:attrName>
                                        </p:attrNameLst>
                                      </p:cBhvr>
                                      <p:tavLst>
                                        <p:tav tm="0">
                                          <p:val>
                                            <p:strVal val="#ppt_y+1"/>
                                          </p:val>
                                        </p:tav>
                                        <p:tav tm="100000">
                                          <p:val>
                                            <p:strVal val="#ppt_y"/>
                                          </p:val>
                                        </p:tav>
                                      </p:tavLst>
                                    </p:anim>
                                  </p:childTnLst>
                                </p:cTn>
                              </p:par>
                            </p:childTnLst>
                          </p:cTn>
                        </p:par>
                        <p:par>
                          <p:cTn id="39" fill="hold">
                            <p:stCondLst>
                              <p:cond delay="3750"/>
                            </p:stCondLst>
                            <p:childTnLst>
                              <p:par>
                                <p:cTn id="40" presetID="2" presetClass="entr" presetSubtype="4" fill="hold" nodeType="afterEffect">
                                  <p:stCondLst>
                                    <p:cond delay="500"/>
                                  </p:stCondLst>
                                  <p:childTnLst>
                                    <p:set>
                                      <p:cBhvr>
                                        <p:cTn id="41" dur="1" fill="hold">
                                          <p:stCondLst>
                                            <p:cond delay="0"/>
                                          </p:stCondLst>
                                        </p:cTn>
                                        <p:tgtEl>
                                          <p:spTgt spid="328"/>
                                        </p:tgtEl>
                                        <p:attrNameLst>
                                          <p:attrName>style.visibility</p:attrName>
                                        </p:attrNameLst>
                                      </p:cBhvr>
                                      <p:to>
                                        <p:strVal val="visible"/>
                                      </p:to>
                                    </p:set>
                                    <p:anim calcmode="lin" valueType="num">
                                      <p:cBhvr additive="base">
                                        <p:cTn id="42" dur="750"/>
                                        <p:tgtEl>
                                          <p:spTgt spid="328"/>
                                        </p:tgtEl>
                                        <p:attrNameLst>
                                          <p:attrName>ppt_y</p:attrName>
                                        </p:attrNameLst>
                                      </p:cBhvr>
                                      <p:tavLst>
                                        <p:tav tm="0">
                                          <p:val>
                                            <p:strVal val="#ppt_y+1"/>
                                          </p:val>
                                        </p:tav>
                                        <p:tav tm="100000">
                                          <p:val>
                                            <p:strVal val="#ppt_y"/>
                                          </p:val>
                                        </p:tav>
                                      </p:tavLst>
                                    </p:anim>
                                  </p:childTnLst>
                                </p:cTn>
                              </p:par>
                              <p:par>
                                <p:cTn id="43" presetID="2" presetClass="entr" presetSubtype="4" fill="hold" nodeType="withEffect">
                                  <p:stCondLst>
                                    <p:cond delay="500"/>
                                  </p:stCondLst>
                                  <p:childTnLst>
                                    <p:set>
                                      <p:cBhvr>
                                        <p:cTn id="44" dur="1" fill="hold">
                                          <p:stCondLst>
                                            <p:cond delay="0"/>
                                          </p:stCondLst>
                                        </p:cTn>
                                        <p:tgtEl>
                                          <p:spTgt spid="334"/>
                                        </p:tgtEl>
                                        <p:attrNameLst>
                                          <p:attrName>style.visibility</p:attrName>
                                        </p:attrNameLst>
                                      </p:cBhvr>
                                      <p:to>
                                        <p:strVal val="visible"/>
                                      </p:to>
                                    </p:set>
                                    <p:anim calcmode="lin" valueType="num">
                                      <p:cBhvr additive="base">
                                        <p:cTn id="45" dur="750"/>
                                        <p:tgtEl>
                                          <p:spTgt spid="3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F5D2EC4-E570-4567-9C21-A37A4138B1D0}"/>
              </a:ext>
            </a:extLst>
          </p:cNvPr>
          <p:cNvGraphicFramePr>
            <a:graphicFrameLocks noGrp="1"/>
          </p:cNvGraphicFramePr>
          <p:nvPr>
            <p:extLst>
              <p:ext uri="{D42A27DB-BD31-4B8C-83A1-F6EECF244321}">
                <p14:modId xmlns:p14="http://schemas.microsoft.com/office/powerpoint/2010/main" val="1104249005"/>
              </p:ext>
            </p:extLst>
          </p:nvPr>
        </p:nvGraphicFramePr>
        <p:xfrm>
          <a:off x="2032000" y="719665"/>
          <a:ext cx="8128001" cy="4410417"/>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510227112"/>
                    </a:ext>
                  </a:extLst>
                </a:gridCol>
                <a:gridCol w="1161143">
                  <a:extLst>
                    <a:ext uri="{9D8B030D-6E8A-4147-A177-3AD203B41FA5}">
                      <a16:colId xmlns:a16="http://schemas.microsoft.com/office/drawing/2014/main" val="1265433908"/>
                    </a:ext>
                  </a:extLst>
                </a:gridCol>
                <a:gridCol w="1161143">
                  <a:extLst>
                    <a:ext uri="{9D8B030D-6E8A-4147-A177-3AD203B41FA5}">
                      <a16:colId xmlns:a16="http://schemas.microsoft.com/office/drawing/2014/main" val="2780558774"/>
                    </a:ext>
                  </a:extLst>
                </a:gridCol>
                <a:gridCol w="1161143">
                  <a:extLst>
                    <a:ext uri="{9D8B030D-6E8A-4147-A177-3AD203B41FA5}">
                      <a16:colId xmlns:a16="http://schemas.microsoft.com/office/drawing/2014/main" val="4177390287"/>
                    </a:ext>
                  </a:extLst>
                </a:gridCol>
                <a:gridCol w="1161143">
                  <a:extLst>
                    <a:ext uri="{9D8B030D-6E8A-4147-A177-3AD203B41FA5}">
                      <a16:colId xmlns:a16="http://schemas.microsoft.com/office/drawing/2014/main" val="2516349392"/>
                    </a:ext>
                  </a:extLst>
                </a:gridCol>
                <a:gridCol w="1161143">
                  <a:extLst>
                    <a:ext uri="{9D8B030D-6E8A-4147-A177-3AD203B41FA5}">
                      <a16:colId xmlns:a16="http://schemas.microsoft.com/office/drawing/2014/main" val="610224221"/>
                    </a:ext>
                  </a:extLst>
                </a:gridCol>
                <a:gridCol w="1161143">
                  <a:extLst>
                    <a:ext uri="{9D8B030D-6E8A-4147-A177-3AD203B41FA5}">
                      <a16:colId xmlns:a16="http://schemas.microsoft.com/office/drawing/2014/main" val="2981161199"/>
                    </a:ext>
                  </a:extLst>
                </a:gridCol>
              </a:tblGrid>
              <a:tr h="715240">
                <a:tc>
                  <a:txBody>
                    <a:bodyPr/>
                    <a:lstStyle/>
                    <a:p>
                      <a:pPr algn="ctr"/>
                      <a:r>
                        <a:rPr lang="en-US"/>
                        <a:t>Idea</a:t>
                      </a:r>
                      <a:endParaRPr lang="fr-FR"/>
                    </a:p>
                  </a:txBody>
                  <a:tcPr/>
                </a:tc>
                <a:tc>
                  <a:txBody>
                    <a:bodyPr/>
                    <a:lstStyle/>
                    <a:p>
                      <a:pPr algn="ctr"/>
                      <a:r>
                        <a:rPr lang="en-US"/>
                        <a:t>Feature</a:t>
                      </a:r>
                      <a:endParaRPr lang="fr-FR"/>
                    </a:p>
                  </a:txBody>
                  <a:tcPr/>
                </a:tc>
                <a:tc>
                  <a:txBody>
                    <a:bodyPr/>
                    <a:lstStyle/>
                    <a:p>
                      <a:pPr algn="ctr"/>
                      <a:r>
                        <a:rPr lang="en-US"/>
                        <a:t>Backlog</a:t>
                      </a:r>
                      <a:endParaRPr lang="fr-FR"/>
                    </a:p>
                  </a:txBody>
                  <a:tcPr/>
                </a:tc>
                <a:tc>
                  <a:txBody>
                    <a:bodyPr/>
                    <a:lstStyle/>
                    <a:p>
                      <a:pPr algn="ctr"/>
                      <a:r>
                        <a:rPr lang="en-US"/>
                        <a:t>Build</a:t>
                      </a:r>
                      <a:endParaRPr lang="fr-FR"/>
                    </a:p>
                  </a:txBody>
                  <a:tcPr/>
                </a:tc>
                <a:tc>
                  <a:txBody>
                    <a:bodyPr/>
                    <a:lstStyle/>
                    <a:p>
                      <a:pPr algn="ctr"/>
                      <a:r>
                        <a:rPr lang="en-US"/>
                        <a:t>Test</a:t>
                      </a:r>
                      <a:endParaRPr lang="fr-FR"/>
                    </a:p>
                  </a:txBody>
                  <a:tcPr/>
                </a:tc>
                <a:tc>
                  <a:txBody>
                    <a:bodyPr/>
                    <a:lstStyle/>
                    <a:p>
                      <a:pPr algn="ctr"/>
                      <a:r>
                        <a:rPr lang="en-US"/>
                        <a:t>Pre-prod</a:t>
                      </a:r>
                      <a:endParaRPr lang="fr-FR"/>
                    </a:p>
                  </a:txBody>
                  <a:tcPr/>
                </a:tc>
                <a:tc>
                  <a:txBody>
                    <a:bodyPr/>
                    <a:lstStyle/>
                    <a:p>
                      <a:pPr algn="ctr"/>
                      <a:r>
                        <a:rPr lang="en-US"/>
                        <a:t>Prod</a:t>
                      </a:r>
                      <a:endParaRPr lang="fr-FR"/>
                    </a:p>
                  </a:txBody>
                  <a:tcPr/>
                </a:tc>
                <a:extLst>
                  <a:ext uri="{0D108BD9-81ED-4DB2-BD59-A6C34878D82A}">
                    <a16:rowId xmlns:a16="http://schemas.microsoft.com/office/drawing/2014/main" val="4010792991"/>
                  </a:ext>
                </a:extLst>
              </a:tr>
              <a:tr h="3695177">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extLst>
                  <a:ext uri="{0D108BD9-81ED-4DB2-BD59-A6C34878D82A}">
                    <a16:rowId xmlns:a16="http://schemas.microsoft.com/office/drawing/2014/main" val="155272370"/>
                  </a:ext>
                </a:extLst>
              </a:tr>
            </a:tbl>
          </a:graphicData>
        </a:graphic>
      </p:graphicFrame>
      <p:sp>
        <p:nvSpPr>
          <p:cNvPr id="5" name="Arrow: Right 4">
            <a:extLst>
              <a:ext uri="{FF2B5EF4-FFF2-40B4-BE49-F238E27FC236}">
                <a16:creationId xmlns:a16="http://schemas.microsoft.com/office/drawing/2014/main" id="{1EA8C55C-5FF8-43E1-AF86-F495B6AA0805}"/>
              </a:ext>
            </a:extLst>
          </p:cNvPr>
          <p:cNvSpPr/>
          <p:nvPr/>
        </p:nvSpPr>
        <p:spPr>
          <a:xfrm>
            <a:off x="2166425" y="1631852"/>
            <a:ext cx="8398412" cy="5087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6" name="Explosion: 14 Points 5">
            <a:extLst>
              <a:ext uri="{FF2B5EF4-FFF2-40B4-BE49-F238E27FC236}">
                <a16:creationId xmlns:a16="http://schemas.microsoft.com/office/drawing/2014/main" id="{4AA2E05E-760B-4D8F-AF21-2B80BBAE855B}"/>
              </a:ext>
            </a:extLst>
          </p:cNvPr>
          <p:cNvSpPr/>
          <p:nvPr/>
        </p:nvSpPr>
        <p:spPr>
          <a:xfrm>
            <a:off x="6583680" y="1519311"/>
            <a:ext cx="1533378" cy="647114"/>
          </a:xfrm>
          <a:prstGeom prst="irregularSeal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BUG</a:t>
            </a:r>
            <a:endParaRPr lang="fr-FR"/>
          </a:p>
        </p:txBody>
      </p:sp>
      <p:sp>
        <p:nvSpPr>
          <p:cNvPr id="7" name="Arrow: Curved Up 6">
            <a:extLst>
              <a:ext uri="{FF2B5EF4-FFF2-40B4-BE49-F238E27FC236}">
                <a16:creationId xmlns:a16="http://schemas.microsoft.com/office/drawing/2014/main" id="{178B3DEC-5796-40D7-B78D-D045D89DBA3C}"/>
              </a:ext>
            </a:extLst>
          </p:cNvPr>
          <p:cNvSpPr/>
          <p:nvPr/>
        </p:nvSpPr>
        <p:spPr>
          <a:xfrm flipH="1">
            <a:off x="6095999" y="2178180"/>
            <a:ext cx="1254366" cy="508749"/>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8" name="Explosion: 14 Points 7">
            <a:extLst>
              <a:ext uri="{FF2B5EF4-FFF2-40B4-BE49-F238E27FC236}">
                <a16:creationId xmlns:a16="http://schemas.microsoft.com/office/drawing/2014/main" id="{7BF58DC0-8B5A-45A5-A02D-1E0C93A778C5}"/>
              </a:ext>
            </a:extLst>
          </p:cNvPr>
          <p:cNvSpPr/>
          <p:nvPr/>
        </p:nvSpPr>
        <p:spPr>
          <a:xfrm>
            <a:off x="8761048" y="1519311"/>
            <a:ext cx="1533378" cy="647114"/>
          </a:xfrm>
          <a:prstGeom prst="irregularSeal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BUG</a:t>
            </a:r>
            <a:endParaRPr lang="fr-FR"/>
          </a:p>
        </p:txBody>
      </p:sp>
      <p:sp>
        <p:nvSpPr>
          <p:cNvPr id="9" name="Arrow: Curved Up 8">
            <a:extLst>
              <a:ext uri="{FF2B5EF4-FFF2-40B4-BE49-F238E27FC236}">
                <a16:creationId xmlns:a16="http://schemas.microsoft.com/office/drawing/2014/main" id="{E1E62DDB-C695-4BD8-8CA8-F8787600D006}"/>
              </a:ext>
            </a:extLst>
          </p:cNvPr>
          <p:cNvSpPr/>
          <p:nvPr/>
        </p:nvSpPr>
        <p:spPr>
          <a:xfrm flipH="1">
            <a:off x="3545057" y="2206315"/>
            <a:ext cx="6147581" cy="950774"/>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1" name="Speech Bubble: Rectangle with Corners Rounded 10">
            <a:extLst>
              <a:ext uri="{FF2B5EF4-FFF2-40B4-BE49-F238E27FC236}">
                <a16:creationId xmlns:a16="http://schemas.microsoft.com/office/drawing/2014/main" id="{1A6D6BAF-EE99-4707-A419-DC502ECE0FE3}"/>
              </a:ext>
            </a:extLst>
          </p:cNvPr>
          <p:cNvSpPr/>
          <p:nvPr/>
        </p:nvSpPr>
        <p:spPr>
          <a:xfrm>
            <a:off x="1041009" y="2681702"/>
            <a:ext cx="2369623" cy="1722088"/>
          </a:xfrm>
          <a:prstGeom prst="wedgeRoundRectCallout">
            <a:avLst>
              <a:gd name="adj1" fmla="val 62875"/>
              <a:gd name="adj2" fmla="val -869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Perturbation</a:t>
            </a:r>
          </a:p>
          <a:p>
            <a:pPr algn="ctr"/>
            <a:r>
              <a:rPr lang="en-US"/>
              <a:t>Multitasking</a:t>
            </a:r>
          </a:p>
          <a:p>
            <a:pPr algn="ctr"/>
            <a:r>
              <a:rPr lang="en-US"/>
              <a:t>Stress</a:t>
            </a:r>
          </a:p>
          <a:p>
            <a:pPr algn="ctr"/>
            <a:r>
              <a:rPr lang="en-US"/>
              <a:t>Firefighting</a:t>
            </a:r>
          </a:p>
          <a:p>
            <a:pPr algn="ctr"/>
            <a:r>
              <a:rPr lang="en-US"/>
              <a:t>Quick fixes</a:t>
            </a:r>
          </a:p>
          <a:p>
            <a:pPr algn="ctr"/>
            <a:r>
              <a:rPr lang="en-US"/>
              <a:t>…</a:t>
            </a:r>
            <a:endParaRPr lang="fr-FR"/>
          </a:p>
        </p:txBody>
      </p:sp>
      <p:sp>
        <p:nvSpPr>
          <p:cNvPr id="12" name="Speech Bubble: Rectangle with Corners Rounded 11">
            <a:extLst>
              <a:ext uri="{FF2B5EF4-FFF2-40B4-BE49-F238E27FC236}">
                <a16:creationId xmlns:a16="http://schemas.microsoft.com/office/drawing/2014/main" id="{04423008-89E0-477E-AA50-D83271445B04}"/>
              </a:ext>
            </a:extLst>
          </p:cNvPr>
          <p:cNvSpPr/>
          <p:nvPr/>
        </p:nvSpPr>
        <p:spPr>
          <a:xfrm>
            <a:off x="1027334" y="2582626"/>
            <a:ext cx="2369623" cy="2284796"/>
          </a:xfrm>
          <a:prstGeom prst="wedgeRoundRectCallout">
            <a:avLst>
              <a:gd name="adj1" fmla="val 167953"/>
              <a:gd name="adj2" fmla="val -7447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Perturbation</a:t>
            </a:r>
          </a:p>
          <a:p>
            <a:pPr algn="ctr"/>
            <a:r>
              <a:rPr lang="en-US"/>
              <a:t>Multitasking</a:t>
            </a:r>
          </a:p>
          <a:p>
            <a:pPr algn="ctr"/>
            <a:r>
              <a:rPr lang="en-US"/>
              <a:t>Stress</a:t>
            </a:r>
          </a:p>
          <a:p>
            <a:pPr algn="ctr"/>
            <a:r>
              <a:rPr lang="en-US"/>
              <a:t>Firefighting</a:t>
            </a:r>
          </a:p>
          <a:p>
            <a:pPr algn="ctr"/>
            <a:r>
              <a:rPr lang="en-US"/>
              <a:t>Quick fixes</a:t>
            </a:r>
          </a:p>
          <a:p>
            <a:pPr algn="ctr"/>
            <a:r>
              <a:rPr lang="en-US"/>
              <a:t>Delays</a:t>
            </a:r>
          </a:p>
          <a:p>
            <a:pPr algn="ctr"/>
            <a:r>
              <a:rPr lang="en-US"/>
              <a:t>…</a:t>
            </a:r>
            <a:endParaRPr lang="fr-FR"/>
          </a:p>
        </p:txBody>
      </p:sp>
    </p:spTree>
    <p:extLst>
      <p:ext uri="{BB962C8B-B14F-4D97-AF65-F5344CB8AC3E}">
        <p14:creationId xmlns:p14="http://schemas.microsoft.com/office/powerpoint/2010/main" val="3977319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254B00-7D6A-4615-8A42-A931898736C8}"/>
              </a:ext>
            </a:extLst>
          </p:cNvPr>
          <p:cNvSpPr>
            <a:spLocks noGrp="1"/>
          </p:cNvSpPr>
          <p:nvPr>
            <p:ph idx="1"/>
          </p:nvPr>
        </p:nvSpPr>
        <p:spPr>
          <a:xfrm>
            <a:off x="5799134" y="320381"/>
            <a:ext cx="6095999" cy="5151951"/>
          </a:xfrm>
        </p:spPr>
        <p:txBody>
          <a:bodyPr>
            <a:noAutofit/>
          </a:bodyPr>
          <a:lstStyle/>
          <a:p>
            <a:r>
              <a:rPr lang="en-US" sz="1400"/>
              <a:t>“We went live with a large customer [a big airline] with very few issues and had only one severity 1 issue during [business acceptance] testing, related to fail-over”</a:t>
            </a:r>
          </a:p>
          <a:p>
            <a:endParaRPr lang="en-US" sz="1400"/>
          </a:p>
          <a:p>
            <a:r>
              <a:rPr lang="en-US" sz="1400"/>
              <a:t>At BNP Paribas, the Sierra project is another great example of how Specification by Example leads to high-quality products. […] The project has been live since 2005 “with no major incidents in production,” according to Andrew Jackman, a consultant developer on the Sierra project.</a:t>
            </a:r>
          </a:p>
          <a:p>
            <a:endParaRPr lang="en-US" sz="1400"/>
          </a:p>
          <a:p>
            <a:r>
              <a:rPr lang="en-US" sz="1400"/>
              <a:t>Similar results were obtained by </a:t>
            </a:r>
            <a:r>
              <a:rPr lang="en-US" sz="1400" err="1"/>
              <a:t>Bekk</a:t>
            </a:r>
            <a:r>
              <a:rPr lang="en-US" sz="1400"/>
              <a:t> Consulting for a branch of a major French bank with a car-leasing system. […] they had only five bugs reported in the two years since the system went live, even though the software is now maintained by a completely new team.</a:t>
            </a:r>
          </a:p>
          <a:p>
            <a:endParaRPr lang="en-US" sz="1400"/>
          </a:p>
          <a:p>
            <a:r>
              <a:rPr lang="en-US" sz="1400"/>
              <a:t>In 2004, the Iowa Student Loan development team implemented Extreme Programming by the book to improve the quality of their software. When their next project went to production, they prepared to handle bugs similarly to the way they did things in the past. Over the next 12 months, the new system only had half a dozen bugs. This proved to the management that agile development, especially writing tests first, was a good idea and that it significantly improves quality.</a:t>
            </a:r>
          </a:p>
        </p:txBody>
      </p:sp>
      <p:pic>
        <p:nvPicPr>
          <p:cNvPr id="7170" name="Picture 2">
            <a:extLst>
              <a:ext uri="{FF2B5EF4-FFF2-40B4-BE49-F238E27FC236}">
                <a16:creationId xmlns:a16="http://schemas.microsoft.com/office/drawing/2014/main" id="{552384B4-1DB8-488C-B14A-BE3990D5FF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54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BA47BA-C7D0-4F1E-A518-8B6A0CEC1246}"/>
              </a:ext>
            </a:extLst>
          </p:cNvPr>
          <p:cNvSpPr/>
          <p:nvPr/>
        </p:nvSpPr>
        <p:spPr>
          <a:xfrm>
            <a:off x="5554663" y="6211669"/>
            <a:ext cx="4998451" cy="646331"/>
          </a:xfrm>
          <a:prstGeom prst="rect">
            <a:avLst/>
          </a:prstGeom>
        </p:spPr>
        <p:txBody>
          <a:bodyPr wrap="square">
            <a:spAutoFit/>
          </a:bodyPr>
          <a:lstStyle/>
          <a:p>
            <a:pPr algn="r"/>
            <a:r>
              <a:rPr lang="fr-FR">
                <a:hlinkClick r:id="rId3"/>
              </a:rPr>
              <a:t>https://www.goodreads.com/book/show/10288718-specification-by-example?from_search=true</a:t>
            </a:r>
            <a:endParaRPr lang="fr-FR"/>
          </a:p>
        </p:txBody>
      </p:sp>
      <p:pic>
        <p:nvPicPr>
          <p:cNvPr id="7172" name="Picture 4">
            <a:extLst>
              <a:ext uri="{FF2B5EF4-FFF2-40B4-BE49-F238E27FC236}">
                <a16:creationId xmlns:a16="http://schemas.microsoft.com/office/drawing/2014/main" id="{A7F0117F-AEEF-43B2-8427-C2F8274F8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3114" y="5219114"/>
            <a:ext cx="1638886" cy="163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80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CB849-AC8E-4E3F-A019-8E123BEC7B50}"/>
              </a:ext>
            </a:extLst>
          </p:cNvPr>
          <p:cNvSpPr>
            <a:spLocks noGrp="1"/>
          </p:cNvSpPr>
          <p:nvPr>
            <p:ph idx="1"/>
          </p:nvPr>
        </p:nvSpPr>
        <p:spPr>
          <a:xfrm>
            <a:off x="838200" y="909186"/>
            <a:ext cx="10515600" cy="4351338"/>
          </a:xfrm>
        </p:spPr>
        <p:txBody>
          <a:bodyPr/>
          <a:lstStyle/>
          <a:p>
            <a:pPr marL="0" indent="0">
              <a:buNone/>
            </a:pPr>
            <a:r>
              <a:rPr lang="en-US"/>
              <a:t>4 metrics</a:t>
            </a:r>
          </a:p>
          <a:p>
            <a:pPr lvl="1"/>
            <a:r>
              <a:rPr lang="en-US"/>
              <a:t>Lead Time</a:t>
            </a:r>
          </a:p>
          <a:p>
            <a:pPr lvl="1"/>
            <a:r>
              <a:rPr lang="en-US"/>
              <a:t>Frequency of release</a:t>
            </a:r>
          </a:p>
          <a:p>
            <a:pPr lvl="1"/>
            <a:r>
              <a:rPr lang="en-US"/>
              <a:t>Time to restore</a:t>
            </a:r>
          </a:p>
          <a:p>
            <a:pPr lvl="1"/>
            <a:r>
              <a:rPr lang="en-US"/>
              <a:t>Frequency of failure</a:t>
            </a:r>
          </a:p>
          <a:p>
            <a:pPr marL="457200" lvl="1" indent="0">
              <a:buNone/>
            </a:pPr>
            <a:endParaRPr lang="en-US"/>
          </a:p>
          <a:p>
            <a:pPr marL="0" indent="0">
              <a:buNone/>
            </a:pPr>
            <a:r>
              <a:rPr lang="fr-FR" err="1"/>
              <a:t>Predict</a:t>
            </a:r>
            <a:r>
              <a:rPr lang="fr-FR"/>
              <a:t> IT performance</a:t>
            </a:r>
          </a:p>
          <a:p>
            <a:pPr marL="0" indent="0">
              <a:buNone/>
            </a:pPr>
            <a:r>
              <a:rPr lang="fr-FR"/>
              <a:t>But </a:t>
            </a:r>
            <a:r>
              <a:rPr lang="fr-FR" err="1"/>
              <a:t>also</a:t>
            </a:r>
            <a:r>
              <a:rPr lang="fr-FR"/>
              <a:t> </a:t>
            </a:r>
            <a:r>
              <a:rPr lang="fr-FR" err="1"/>
              <a:t>predict</a:t>
            </a:r>
            <a:r>
              <a:rPr lang="fr-FR"/>
              <a:t> </a:t>
            </a:r>
            <a:r>
              <a:rPr lang="fr-FR" err="1"/>
              <a:t>company</a:t>
            </a:r>
            <a:r>
              <a:rPr lang="fr-FR"/>
              <a:t> performance!</a:t>
            </a:r>
          </a:p>
        </p:txBody>
      </p:sp>
      <p:pic>
        <p:nvPicPr>
          <p:cNvPr id="8194" name="Picture 2">
            <a:extLst>
              <a:ext uri="{FF2B5EF4-FFF2-40B4-BE49-F238E27FC236}">
                <a16:creationId xmlns:a16="http://schemas.microsoft.com/office/drawing/2014/main" id="{ADCA2784-92B0-4A1D-9045-96ADC9AF4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0163" y="0"/>
            <a:ext cx="4541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9C5EC4-EE6C-49CF-9C31-4473958A30A1}"/>
              </a:ext>
            </a:extLst>
          </p:cNvPr>
          <p:cNvSpPr/>
          <p:nvPr/>
        </p:nvSpPr>
        <p:spPr>
          <a:xfrm>
            <a:off x="1905000" y="6169709"/>
            <a:ext cx="6096000" cy="646331"/>
          </a:xfrm>
          <a:prstGeom prst="rect">
            <a:avLst/>
          </a:prstGeom>
        </p:spPr>
        <p:txBody>
          <a:bodyPr>
            <a:spAutoFit/>
          </a:bodyPr>
          <a:lstStyle/>
          <a:p>
            <a:r>
              <a:rPr lang="fr-FR">
                <a:hlinkClick r:id="rId3"/>
              </a:rPr>
              <a:t>https://www.goodreads.com/book/show/35747076-accelerate?from_search=true</a:t>
            </a:r>
            <a:endParaRPr lang="fr-FR"/>
          </a:p>
        </p:txBody>
      </p:sp>
      <p:pic>
        <p:nvPicPr>
          <p:cNvPr id="8196" name="Picture 4">
            <a:extLst>
              <a:ext uri="{FF2B5EF4-FFF2-40B4-BE49-F238E27FC236}">
                <a16:creationId xmlns:a16="http://schemas.microsoft.com/office/drawing/2014/main" id="{E333F34C-31CA-4E8E-9E00-870CDC67D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883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837E-DB65-44E3-A3F1-34A5C6C69D0B}"/>
              </a:ext>
            </a:extLst>
          </p:cNvPr>
          <p:cNvSpPr>
            <a:spLocks noGrp="1"/>
          </p:cNvSpPr>
          <p:nvPr>
            <p:ph type="title"/>
          </p:nvPr>
        </p:nvSpPr>
        <p:spPr>
          <a:xfrm>
            <a:off x="648929" y="629266"/>
            <a:ext cx="5127031" cy="1676603"/>
          </a:xfrm>
        </p:spPr>
        <p:txBody>
          <a:bodyPr>
            <a:normAutofit/>
          </a:bodyPr>
          <a:lstStyle/>
          <a:p>
            <a:r>
              <a:rPr lang="en-US" sz="4400" dirty="0">
                <a:solidFill>
                  <a:schemeClr val="tx2"/>
                </a:solidFill>
                <a:latin typeface="Buxton Sketch" panose="03080500000500000004" pitchFamily="66" charset="0"/>
              </a:rPr>
              <a:t>Think it then ink it!</a:t>
            </a:r>
            <a:endParaRPr lang="fr-FR" sz="4400"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5AF48524-621B-45DD-8D37-08B440EB9267}"/>
              </a:ext>
            </a:extLst>
          </p:cNvPr>
          <p:cNvSpPr>
            <a:spLocks noGrp="1"/>
          </p:cNvSpPr>
          <p:nvPr>
            <p:ph idx="1"/>
          </p:nvPr>
        </p:nvSpPr>
        <p:spPr>
          <a:xfrm>
            <a:off x="648930" y="2438400"/>
            <a:ext cx="5127029" cy="3785419"/>
          </a:xfrm>
        </p:spPr>
        <p:txBody>
          <a:bodyPr>
            <a:normAutofit/>
          </a:bodyPr>
          <a:lstStyle/>
          <a:p>
            <a:pPr marL="0" indent="0">
              <a:buNone/>
            </a:pPr>
            <a:r>
              <a:rPr lang="en-US" sz="2400" i="1" dirty="0">
                <a:solidFill>
                  <a:schemeClr val="tx2"/>
                </a:solidFill>
                <a:latin typeface="Buxton Sketch" panose="03080500000500000004" pitchFamily="66" charset="0"/>
              </a:rPr>
              <a:t>“ Think about what you already know about built-in quality.</a:t>
            </a:r>
          </a:p>
          <a:p>
            <a:pPr marL="0" indent="0">
              <a:buNone/>
            </a:pPr>
            <a:endParaRPr lang="en-US" sz="2400" i="1" dirty="0">
              <a:solidFill>
                <a:schemeClr val="tx2"/>
              </a:solidFill>
              <a:latin typeface="Buxton Sketch" panose="03080500000500000004" pitchFamily="66" charset="0"/>
            </a:endParaRPr>
          </a:p>
          <a:p>
            <a:pPr marL="0" indent="0">
              <a:buNone/>
            </a:pPr>
            <a:r>
              <a:rPr lang="en-US" sz="2400" i="1" dirty="0">
                <a:solidFill>
                  <a:schemeClr val="tx2"/>
                </a:solidFill>
                <a:latin typeface="Buxton Sketch" panose="03080500000500000004" pitchFamily="66" charset="0"/>
              </a:rPr>
              <a:t>Write three of these facts on an index card.</a:t>
            </a:r>
          </a:p>
          <a:p>
            <a:pPr marL="0" indent="0">
              <a:buNone/>
            </a:pPr>
            <a:endParaRPr lang="en-US" sz="2400" i="1" dirty="0">
              <a:solidFill>
                <a:schemeClr val="tx2"/>
              </a:solidFill>
              <a:latin typeface="Buxton Sketch" panose="03080500000500000004" pitchFamily="66" charset="0"/>
            </a:endParaRPr>
          </a:p>
          <a:p>
            <a:pPr marL="0" indent="0">
              <a:buNone/>
            </a:pPr>
            <a:r>
              <a:rPr lang="en-US" sz="2400" i="1" dirty="0">
                <a:solidFill>
                  <a:schemeClr val="tx2"/>
                </a:solidFill>
                <a:latin typeface="Buxton Sketch" panose="03080500000500000004" pitchFamily="66" charset="0"/>
              </a:rPr>
              <a:t>Be ready to state them when asked. ”</a:t>
            </a:r>
            <a:endParaRPr lang="fr-FR" sz="2400" dirty="0">
              <a:solidFill>
                <a:schemeClr val="tx2"/>
              </a:solidFill>
              <a:latin typeface="Buxton Sketch" panose="03080500000500000004" pitchFamily="66" charset="0"/>
            </a:endParaRPr>
          </a:p>
        </p:txBody>
      </p:sp>
      <p:pic>
        <p:nvPicPr>
          <p:cNvPr id="6148" name="Picture 4" descr="Writing, Write, Fountain Pen, Ink, Scribe, Handwriting">
            <a:extLst>
              <a:ext uri="{FF2B5EF4-FFF2-40B4-BE49-F238E27FC236}">
                <a16:creationId xmlns:a16="http://schemas.microsoft.com/office/drawing/2014/main" id="{0EEDEA25-0A3E-4C84-A910-E4AFA9C992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15" r="27659"/>
          <a:stretch/>
        </p:blipFill>
        <p:spPr bwMode="auto">
          <a:xfrm>
            <a:off x="6090612" y="10"/>
            <a:ext cx="6101387"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28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44B2-3D58-47B7-9371-6E6356C2D736}"/>
              </a:ext>
            </a:extLst>
          </p:cNvPr>
          <p:cNvSpPr>
            <a:spLocks noGrp="1"/>
          </p:cNvSpPr>
          <p:nvPr>
            <p:ph type="title"/>
          </p:nvPr>
        </p:nvSpPr>
        <p:spPr>
          <a:xfrm>
            <a:off x="648929" y="629266"/>
            <a:ext cx="3651467" cy="1676603"/>
          </a:xfrm>
        </p:spPr>
        <p:txBody>
          <a:bodyPr>
            <a:normAutofit/>
          </a:bodyPr>
          <a:lstStyle/>
          <a:p>
            <a:r>
              <a:rPr lang="en-US" sz="4400" dirty="0">
                <a:solidFill>
                  <a:schemeClr val="tx2"/>
                </a:solidFill>
                <a:latin typeface="Buxton Sketch" panose="03080500000500000004" pitchFamily="66" charset="0"/>
              </a:rPr>
              <a:t>One-person expert Jigsaw</a:t>
            </a:r>
            <a:endParaRPr lang="fr-FR" sz="4400"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7CDDDEA6-F00F-47F8-BCFB-00E020C85886}"/>
              </a:ext>
            </a:extLst>
          </p:cNvPr>
          <p:cNvSpPr>
            <a:spLocks noGrp="1"/>
          </p:cNvSpPr>
          <p:nvPr>
            <p:ph idx="1"/>
          </p:nvPr>
        </p:nvSpPr>
        <p:spPr>
          <a:xfrm>
            <a:off x="648931" y="2438400"/>
            <a:ext cx="3651466" cy="3785419"/>
          </a:xfrm>
        </p:spPr>
        <p:txBody>
          <a:bodyPr>
            <a:normAutofit/>
          </a:bodyPr>
          <a:lstStyle/>
          <a:p>
            <a:endParaRPr lang="en-US" sz="2400" dirty="0">
              <a:solidFill>
                <a:schemeClr val="tx2"/>
              </a:solidFill>
              <a:latin typeface="Buxton Sketch" panose="03080500000500000004" pitchFamily="66" charset="0"/>
            </a:endParaRPr>
          </a:p>
          <a:p>
            <a:r>
              <a:rPr lang="en-US" sz="2400" dirty="0">
                <a:solidFill>
                  <a:schemeClr val="tx2"/>
                </a:solidFill>
                <a:latin typeface="Buxton Sketch" panose="03080500000500000004" pitchFamily="66" charset="0"/>
              </a:rPr>
              <a:t>You each received different information about built-in quality</a:t>
            </a:r>
          </a:p>
          <a:p>
            <a:endParaRPr lang="en-US" sz="2400" dirty="0">
              <a:solidFill>
                <a:schemeClr val="tx2"/>
              </a:solidFill>
              <a:latin typeface="Buxton Sketch" panose="03080500000500000004" pitchFamily="66" charset="0"/>
            </a:endParaRPr>
          </a:p>
          <a:p>
            <a:r>
              <a:rPr lang="en-US" sz="2400" dirty="0">
                <a:solidFill>
                  <a:schemeClr val="tx2"/>
                </a:solidFill>
                <a:latin typeface="Buxton Sketch" panose="03080500000500000004" pitchFamily="66" charset="0"/>
              </a:rPr>
              <a:t>Exchange with your colleagues until one of you feels ready to summarize the full content to all the table</a:t>
            </a:r>
            <a:endParaRPr lang="fr-FR" sz="2400" dirty="0">
              <a:solidFill>
                <a:schemeClr val="tx2"/>
              </a:solidFill>
              <a:latin typeface="Buxton Sketch" panose="03080500000500000004" pitchFamily="66" charset="0"/>
            </a:endParaRPr>
          </a:p>
        </p:txBody>
      </p:sp>
      <p:pic>
        <p:nvPicPr>
          <p:cNvPr id="5122" name="Picture 2">
            <a:extLst>
              <a:ext uri="{FF2B5EF4-FFF2-40B4-BE49-F238E27FC236}">
                <a16:creationId xmlns:a16="http://schemas.microsoft.com/office/drawing/2014/main" id="{233BBCA3-E767-4F1E-BB74-5DDEC3FE0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00"/>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172FDB-0E96-43DE-9EA5-7F8DFDF60CD5}"/>
              </a:ext>
            </a:extLst>
          </p:cNvPr>
          <p:cNvSpPr txBox="1"/>
          <p:nvPr/>
        </p:nvSpPr>
        <p:spPr>
          <a:xfrm>
            <a:off x="4639056" y="6488658"/>
            <a:ext cx="7552945" cy="369332"/>
          </a:xfrm>
          <a:prstGeom prst="rect">
            <a:avLst/>
          </a:prstGeom>
          <a:noFill/>
        </p:spPr>
        <p:txBody>
          <a:bodyPr wrap="square" rtlCol="0">
            <a:spAutoFit/>
          </a:bodyPr>
          <a:lstStyle/>
          <a:p>
            <a:r>
              <a:rPr lang="en-US" dirty="0">
                <a:latin typeface="Buxton Sketch" panose="03080500000500000004" pitchFamily="66" charset="0"/>
              </a:rPr>
              <a:t>from Wikipedia, licensed under the </a:t>
            </a:r>
            <a:r>
              <a:rPr lang="en-US" dirty="0">
                <a:latin typeface="Buxton Sketch" panose="03080500000500000004" pitchFamily="66" charset="0"/>
                <a:hlinkClick r:id="rId3" tooltip="w:en:Creative Commons"/>
              </a:rPr>
              <a:t>Creative Commons</a:t>
            </a:r>
            <a:r>
              <a:rPr lang="en-US" dirty="0">
                <a:latin typeface="Buxton Sketch" panose="03080500000500000004" pitchFamily="66" charset="0"/>
              </a:rPr>
              <a:t> </a:t>
            </a:r>
            <a:r>
              <a:rPr lang="en-US" dirty="0">
                <a:latin typeface="Buxton Sketch" panose="03080500000500000004" pitchFamily="66" charset="0"/>
                <a:hlinkClick r:id="rId4"/>
              </a:rPr>
              <a:t>Attribution 3.0 </a:t>
            </a:r>
            <a:r>
              <a:rPr lang="en-US" dirty="0" err="1">
                <a:latin typeface="Buxton Sketch" panose="03080500000500000004" pitchFamily="66" charset="0"/>
                <a:hlinkClick r:id="rId4"/>
              </a:rPr>
              <a:t>Unported</a:t>
            </a:r>
            <a:r>
              <a:rPr lang="en-US" dirty="0">
                <a:latin typeface="Buxton Sketch" panose="03080500000500000004" pitchFamily="66" charset="0"/>
              </a:rPr>
              <a:t> license.</a:t>
            </a:r>
            <a:endParaRPr lang="en-US" dirty="0">
              <a:solidFill>
                <a:schemeClr val="tx2"/>
              </a:solidFill>
              <a:latin typeface="Buxton Sketch" panose="03080500000500000004" pitchFamily="66" charset="0"/>
            </a:endParaRPr>
          </a:p>
        </p:txBody>
      </p:sp>
    </p:spTree>
    <p:extLst>
      <p:ext uri="{BB962C8B-B14F-4D97-AF65-F5344CB8AC3E}">
        <p14:creationId xmlns:p14="http://schemas.microsoft.com/office/powerpoint/2010/main" val="254024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1B15-185C-41C2-BAE8-379F950D4916}"/>
              </a:ext>
            </a:extLst>
          </p:cNvPr>
          <p:cNvSpPr>
            <a:spLocks noGrp="1"/>
          </p:cNvSpPr>
          <p:nvPr>
            <p:ph type="title"/>
          </p:nvPr>
        </p:nvSpPr>
        <p:spPr>
          <a:xfrm>
            <a:off x="838200" y="365125"/>
            <a:ext cx="10515600" cy="1325563"/>
          </a:xfrm>
        </p:spPr>
        <p:txBody>
          <a:bodyPr/>
          <a:lstStyle/>
          <a:p>
            <a:endParaRPr lang="fr-FR">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EF504262-E751-436C-9D7E-215BEF633EE7}"/>
              </a:ext>
            </a:extLst>
          </p:cNvPr>
          <p:cNvSpPr>
            <a:spLocks noGrp="1"/>
          </p:cNvSpPr>
          <p:nvPr>
            <p:ph idx="1"/>
          </p:nvPr>
        </p:nvSpPr>
        <p:spPr>
          <a:xfrm>
            <a:off x="838200" y="1825625"/>
            <a:ext cx="10515600" cy="4351338"/>
          </a:xfrm>
        </p:spPr>
        <p:txBody>
          <a:bodyPr/>
          <a:lstStyle/>
          <a:p>
            <a:pPr marL="0" indent="0">
              <a:buNone/>
            </a:pPr>
            <a:r>
              <a:rPr lang="en-US" i="1" dirty="0">
                <a:solidFill>
                  <a:schemeClr val="tx2"/>
                </a:solidFill>
                <a:latin typeface="Buxton Sketch" panose="03080500000500000004" pitchFamily="66" charset="0"/>
              </a:rPr>
              <a:t>“Inspection does not improve the quality, nor guarantee quality. Inspection is too late. The quality, good or bad, is already in the product. Quality cannot be inspected into a product or service; it must be built into it.”</a:t>
            </a:r>
          </a:p>
          <a:p>
            <a:pPr marL="0" indent="0" algn="r">
              <a:buNone/>
            </a:pPr>
            <a:r>
              <a:rPr lang="en-US" dirty="0">
                <a:solidFill>
                  <a:schemeClr val="tx2"/>
                </a:solidFill>
                <a:latin typeface="Buxton Sketch" panose="03080500000500000004" pitchFamily="66" charset="0"/>
              </a:rPr>
              <a:t>—W. Edwards Deming</a:t>
            </a:r>
            <a:endParaRPr lang="fr-FR" dirty="0">
              <a:solidFill>
                <a:schemeClr val="tx2"/>
              </a:solidFill>
              <a:latin typeface="Buxton Sketch" panose="03080500000500000004" pitchFamily="66" charset="0"/>
            </a:endParaRPr>
          </a:p>
        </p:txBody>
      </p:sp>
      <p:pic>
        <p:nvPicPr>
          <p:cNvPr id="1029" name="Picture 5">
            <a:extLst>
              <a:ext uri="{FF2B5EF4-FFF2-40B4-BE49-F238E27FC236}">
                <a16:creationId xmlns:a16="http://schemas.microsoft.com/office/drawing/2014/main" id="{6DC58A28-49E7-4096-9EE6-ABD968E04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78532">
            <a:off x="933551" y="3845094"/>
            <a:ext cx="3148524" cy="21896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066853-1526-4C31-938C-1EE7FFFC184B}"/>
              </a:ext>
            </a:extLst>
          </p:cNvPr>
          <p:cNvSpPr txBox="1"/>
          <p:nvPr/>
        </p:nvSpPr>
        <p:spPr>
          <a:xfrm rot="21284454">
            <a:off x="1115112" y="6127234"/>
            <a:ext cx="2785403" cy="369332"/>
          </a:xfrm>
          <a:prstGeom prst="rect">
            <a:avLst/>
          </a:prstGeom>
          <a:noFill/>
        </p:spPr>
        <p:txBody>
          <a:bodyPr wrap="square" rtlCol="0">
            <a:spAutoFit/>
          </a:bodyPr>
          <a:lstStyle/>
          <a:p>
            <a:r>
              <a:rPr lang="en-US" dirty="0">
                <a:solidFill>
                  <a:schemeClr val="tx2"/>
                </a:solidFill>
                <a:latin typeface="Buxton Sketch" panose="03080500000500000004" pitchFamily="66" charset="0"/>
              </a:rPr>
              <a:t>From Wikipedia</a:t>
            </a:r>
          </a:p>
        </p:txBody>
      </p:sp>
    </p:spTree>
    <p:extLst>
      <p:ext uri="{BB962C8B-B14F-4D97-AF65-F5344CB8AC3E}">
        <p14:creationId xmlns:p14="http://schemas.microsoft.com/office/powerpoint/2010/main" val="3696227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2401947-4726-46E4-83B5-3BFBE03AD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203596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CF33-46FE-43E4-B848-73259FAADEB8}"/>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4F501958-6DBC-44BF-A9A1-4309CA83F466}"/>
              </a:ext>
            </a:extLst>
          </p:cNvPr>
          <p:cNvSpPr>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471462D-E04D-4839-A925-4DB5185D7C19}"/>
              </a:ext>
            </a:extLst>
          </p:cNvPr>
          <p:cNvPicPr>
            <a:picLocks noChangeAspect="1"/>
          </p:cNvPicPr>
          <p:nvPr/>
        </p:nvPicPr>
        <p:blipFill>
          <a:blip r:embed="rId3"/>
          <a:stretch>
            <a:fillRect/>
          </a:stretch>
        </p:blipFill>
        <p:spPr>
          <a:xfrm rot="242908">
            <a:off x="382772" y="318979"/>
            <a:ext cx="4876801" cy="3657600"/>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6DC03A52-FB23-4291-9217-2C01FBC647FB}"/>
              </a:ext>
            </a:extLst>
          </p:cNvPr>
          <p:cNvPicPr>
            <a:picLocks noChangeAspect="1"/>
          </p:cNvPicPr>
          <p:nvPr/>
        </p:nvPicPr>
        <p:blipFill>
          <a:blip r:embed="rId4"/>
          <a:stretch>
            <a:fillRect/>
          </a:stretch>
        </p:blipFill>
        <p:spPr>
          <a:xfrm rot="21434343">
            <a:off x="4840944" y="1650197"/>
            <a:ext cx="7054516" cy="498794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0130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262E-88B5-46A1-9C90-91D944895457}"/>
              </a:ext>
            </a:extLst>
          </p:cNvPr>
          <p:cNvSpPr>
            <a:spLocks noGrp="1"/>
          </p:cNvSpPr>
          <p:nvPr>
            <p:ph type="title"/>
          </p:nvPr>
        </p:nvSpPr>
        <p:spPr/>
        <p:txBody>
          <a:bodyPr/>
          <a:lstStyle/>
          <a:p>
            <a:r>
              <a:rPr lang="en-US" dirty="0">
                <a:solidFill>
                  <a:schemeClr val="tx2"/>
                </a:solidFill>
                <a:latin typeface="Buxton Sketch" panose="03080500000500000004" pitchFamily="66" charset="0"/>
              </a:rPr>
              <a:t>Let’s start to play!</a:t>
            </a:r>
            <a:endParaRPr lang="fr-FR"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3E3C62C4-B427-4F61-A831-8AB4FE75AA28}"/>
              </a:ext>
            </a:extLst>
          </p:cNvPr>
          <p:cNvSpPr>
            <a:spLocks noGrp="1"/>
          </p:cNvSpPr>
          <p:nvPr>
            <p:ph idx="1"/>
          </p:nvPr>
        </p:nvSpPr>
        <p:spPr/>
        <p:txBody>
          <a:bodyPr vert="horz" lIns="91440" tIns="45720" rIns="91440" bIns="45720" rtlCol="0" anchor="t">
            <a:normAutofit lnSpcReduction="10000"/>
          </a:bodyPr>
          <a:lstStyle/>
          <a:p>
            <a:pPr marL="514350" indent="-514350">
              <a:buFont typeface="Calibri Light" panose="020F0302020204030204"/>
              <a:buAutoNum type="arabicPeriod"/>
            </a:pPr>
            <a:r>
              <a:rPr lang="en-US" dirty="0">
                <a:solidFill>
                  <a:schemeClr val="tx2"/>
                </a:solidFill>
                <a:latin typeface="Buxton Sketch"/>
              </a:rPr>
              <a:t>Create a team of up to 8. Mix profiles!</a:t>
            </a:r>
            <a:endParaRPr lang="fr-FR" dirty="0">
              <a:solidFill>
                <a:schemeClr val="tx2"/>
              </a:solidFill>
            </a:endParaRPr>
          </a:p>
          <a:p>
            <a:pPr marL="514350" indent="-514350">
              <a:buAutoNum type="arabicPeriod"/>
            </a:pPr>
            <a:r>
              <a:rPr lang="en-US" dirty="0">
                <a:solidFill>
                  <a:schemeClr val="tx2"/>
                </a:solidFill>
                <a:latin typeface="Buxton Sketch"/>
                <a:ea typeface="+mn-lt"/>
                <a:cs typeface="+mn-lt"/>
              </a:rPr>
              <a:t>Open the 'Level 0' sleeve</a:t>
            </a:r>
            <a:endParaRPr lang="en-US" dirty="0">
              <a:solidFill>
                <a:schemeClr val="tx2"/>
              </a:solidFill>
            </a:endParaRPr>
          </a:p>
          <a:p>
            <a:pPr marL="971550" lvl="1">
              <a:buAutoNum type="arabicPeriod"/>
            </a:pPr>
            <a:r>
              <a:rPr lang="en-US" dirty="0">
                <a:solidFill>
                  <a:schemeClr val="tx2"/>
                </a:solidFill>
                <a:latin typeface="Buxton Sketch"/>
              </a:rPr>
              <a:t>Kanban</a:t>
            </a:r>
            <a:endParaRPr lang="en-US" dirty="0">
              <a:solidFill>
                <a:schemeClr val="tx2"/>
              </a:solidFill>
              <a:latin typeface="Calibri"/>
              <a:cs typeface="Calibri"/>
            </a:endParaRPr>
          </a:p>
          <a:p>
            <a:pPr marL="971550" lvl="1">
              <a:buAutoNum type="arabicPeriod"/>
            </a:pPr>
            <a:r>
              <a:rPr lang="en-US" dirty="0">
                <a:solidFill>
                  <a:schemeClr val="tx2"/>
                </a:solidFill>
                <a:latin typeface="Buxton Sketch"/>
              </a:rPr>
              <a:t>Tickets</a:t>
            </a:r>
            <a:endParaRPr lang="en-US" dirty="0">
              <a:solidFill>
                <a:schemeClr val="tx2"/>
              </a:solidFill>
            </a:endParaRPr>
          </a:p>
          <a:p>
            <a:pPr marL="971550" lvl="1">
              <a:buAutoNum type="arabicPeriod"/>
            </a:pPr>
            <a:r>
              <a:rPr lang="en-US" dirty="0">
                <a:solidFill>
                  <a:schemeClr val="tx2"/>
                </a:solidFill>
                <a:latin typeface="Buxton Sketch"/>
              </a:rPr>
              <a:t>Tracking sheet</a:t>
            </a:r>
          </a:p>
          <a:p>
            <a:pPr marL="971550" lvl="1">
              <a:buAutoNum type="arabicPeriod"/>
            </a:pPr>
            <a:r>
              <a:rPr lang="en-US" dirty="0">
                <a:solidFill>
                  <a:schemeClr val="tx2"/>
                </a:solidFill>
                <a:latin typeface="Buxton Sketch"/>
              </a:rPr>
              <a:t>8 role cards, pick 1 or 2!</a:t>
            </a:r>
          </a:p>
          <a:p>
            <a:pPr marL="971550" lvl="1">
              <a:buAutoNum type="arabicPeriod"/>
            </a:pPr>
            <a:r>
              <a:rPr lang="en-US" dirty="0">
                <a:solidFill>
                  <a:schemeClr val="tx2"/>
                </a:solidFill>
                <a:latin typeface="Buxton Sketch"/>
              </a:rPr>
              <a:t>2 dices and dice reference card</a:t>
            </a:r>
          </a:p>
          <a:p>
            <a:pPr marL="971550" lvl="1">
              <a:buAutoNum type="arabicPeriod"/>
            </a:pPr>
            <a:r>
              <a:rPr lang="en-US" dirty="0">
                <a:solidFill>
                  <a:schemeClr val="tx2"/>
                </a:solidFill>
                <a:latin typeface="Buxton Sketch"/>
              </a:rPr>
              <a:t>Full rules, just in case</a:t>
            </a:r>
          </a:p>
          <a:p>
            <a:pPr marL="514350" indent="-514350">
              <a:buFont typeface="+mj-lt"/>
              <a:buAutoNum type="arabicPeriod"/>
            </a:pPr>
            <a:r>
              <a:rPr lang="en-US" dirty="0">
                <a:solidFill>
                  <a:schemeClr val="tx2"/>
                </a:solidFill>
                <a:latin typeface="Buxton Sketch"/>
              </a:rPr>
              <a:t>...grasp the game...</a:t>
            </a:r>
          </a:p>
          <a:p>
            <a:pPr marL="514350" indent="-514350">
              <a:buAutoNum type="arabicPeriod"/>
            </a:pPr>
            <a:r>
              <a:rPr lang="en-US" dirty="0">
                <a:solidFill>
                  <a:schemeClr val="tx2"/>
                </a:solidFill>
                <a:latin typeface="Buxton Sketch"/>
              </a:rPr>
              <a:t>Question? Ask an animator!</a:t>
            </a:r>
            <a:endParaRPr lang="fr-FR" dirty="0">
              <a:solidFill>
                <a:schemeClr val="tx2"/>
              </a:solidFill>
              <a:latin typeface="Buxton Sketch"/>
            </a:endParaRPr>
          </a:p>
        </p:txBody>
      </p:sp>
      <p:pic>
        <p:nvPicPr>
          <p:cNvPr id="5" name="Picture 4">
            <a:extLst>
              <a:ext uri="{FF2B5EF4-FFF2-40B4-BE49-F238E27FC236}">
                <a16:creationId xmlns:a16="http://schemas.microsoft.com/office/drawing/2014/main" id="{9BF503F3-78CF-43A2-9822-F872FD4D42ED}"/>
              </a:ext>
            </a:extLst>
          </p:cNvPr>
          <p:cNvPicPr>
            <a:picLocks noChangeAspect="1"/>
          </p:cNvPicPr>
          <p:nvPr/>
        </p:nvPicPr>
        <p:blipFill rotWithShape="1">
          <a:blip r:embed="rId3"/>
          <a:srcRect l="12462" t="20513" r="21769"/>
          <a:stretch/>
        </p:blipFill>
        <p:spPr>
          <a:xfrm rot="21348241">
            <a:off x="7839036" y="3869396"/>
            <a:ext cx="3818388" cy="2595834"/>
          </a:xfrm>
          <a:prstGeom prst="rect">
            <a:avLst/>
          </a:prstGeom>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C5E3E46A-DC80-4342-8713-B80FBFED1A4E}"/>
              </a:ext>
            </a:extLst>
          </p:cNvPr>
          <p:cNvGrpSpPr/>
          <p:nvPr/>
        </p:nvGrpSpPr>
        <p:grpSpPr>
          <a:xfrm rot="282458">
            <a:off x="7005988" y="204154"/>
            <a:ext cx="5084909" cy="2672804"/>
            <a:chOff x="6987510" y="168071"/>
            <a:chExt cx="5084909" cy="2672804"/>
          </a:xfrm>
          <a:effectLst>
            <a:outerShdw blurRad="50800" dist="38100" dir="2700000" algn="tl" rotWithShape="0">
              <a:prstClr val="black">
                <a:alpha val="40000"/>
              </a:prstClr>
            </a:outerShdw>
          </a:effectLst>
        </p:grpSpPr>
        <p:sp>
          <p:nvSpPr>
            <p:cNvPr id="4" name="Rectangle: Folded Corner 3">
              <a:extLst>
                <a:ext uri="{FF2B5EF4-FFF2-40B4-BE49-F238E27FC236}">
                  <a16:creationId xmlns:a16="http://schemas.microsoft.com/office/drawing/2014/main" id="{8962A867-44BB-43EB-A789-5761A430E8AF}"/>
                </a:ext>
              </a:extLst>
            </p:cNvPr>
            <p:cNvSpPr/>
            <p:nvPr/>
          </p:nvSpPr>
          <p:spPr>
            <a:xfrm>
              <a:off x="6987510" y="168071"/>
              <a:ext cx="5084909" cy="2672804"/>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en-US" sz="2000" dirty="0">
                  <a:solidFill>
                    <a:schemeClr val="tx1"/>
                  </a:solidFill>
                  <a:latin typeface="Buxton Sketch" panose="03080500000500000004" pitchFamily="66" charset="0"/>
                </a:rPr>
                <a:t>Track on this shared online spreadsheet and compare how you are doing with other tables!</a:t>
              </a: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r>
                <a:rPr lang="en-US" sz="2000" dirty="0">
                  <a:solidFill>
                    <a:schemeClr val="tx1"/>
                  </a:solidFill>
                  <a:hlinkClick r:id="rId4"/>
                </a:rPr>
                <a:t>https://bit.ly/2Pr8nWS</a:t>
              </a:r>
              <a:endParaRPr lang="fr-FR" sz="2000" dirty="0">
                <a:solidFill>
                  <a:schemeClr val="tx1"/>
                </a:solidFill>
              </a:endParaRPr>
            </a:p>
          </p:txBody>
        </p:sp>
        <p:pic>
          <p:nvPicPr>
            <p:cNvPr id="6" name="Picture 5">
              <a:extLst>
                <a:ext uri="{FF2B5EF4-FFF2-40B4-BE49-F238E27FC236}">
                  <a16:creationId xmlns:a16="http://schemas.microsoft.com/office/drawing/2014/main" id="{F6567247-2882-45F9-983B-4B72B95B48A6}"/>
                </a:ext>
              </a:extLst>
            </p:cNvPr>
            <p:cNvPicPr>
              <a:picLocks noChangeAspect="1"/>
            </p:cNvPicPr>
            <p:nvPr/>
          </p:nvPicPr>
          <p:blipFill rotWithShape="1">
            <a:blip r:embed="rId5">
              <a:extLst>
                <a:ext uri="{28A0092B-C50C-407E-A947-70E740481C1C}">
                  <a14:useLocalDpi xmlns:a14="http://schemas.microsoft.com/office/drawing/2010/main" val="0"/>
                </a:ext>
              </a:extLst>
            </a:blip>
            <a:srcRect l="8517" t="9665" r="8261" b="9244"/>
            <a:stretch/>
          </p:blipFill>
          <p:spPr>
            <a:xfrm>
              <a:off x="8772434" y="846410"/>
              <a:ext cx="1529396" cy="1490222"/>
            </a:xfrm>
            <a:prstGeom prst="rect">
              <a:avLst/>
            </a:prstGeom>
          </p:spPr>
        </p:pic>
      </p:grpSp>
    </p:spTree>
    <p:extLst>
      <p:ext uri="{BB962C8B-B14F-4D97-AF65-F5344CB8AC3E}">
        <p14:creationId xmlns:p14="http://schemas.microsoft.com/office/powerpoint/2010/main" val="912236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1700E-8D91-4E43-8684-D31374DC68FA}"/>
              </a:ext>
            </a:extLst>
          </p:cNvPr>
          <p:cNvSpPr>
            <a:spLocks noGrp="1"/>
          </p:cNvSpPr>
          <p:nvPr>
            <p:ph type="title"/>
          </p:nvPr>
        </p:nvSpPr>
        <p:spPr>
          <a:xfrm>
            <a:off x="5131721" y="365125"/>
            <a:ext cx="6960867" cy="1532795"/>
          </a:xfrm>
        </p:spPr>
        <p:txBody>
          <a:bodyPr>
            <a:normAutofit/>
          </a:bodyPr>
          <a:lstStyle/>
          <a:p>
            <a:r>
              <a:rPr lang="en-US" dirty="0">
                <a:solidFill>
                  <a:schemeClr val="tx2"/>
                </a:solidFill>
                <a:latin typeface="Buxton Sketch"/>
              </a:rPr>
              <a:t>Level 0, discover the game</a:t>
            </a:r>
            <a:br>
              <a:rPr lang="en-US" dirty="0">
                <a:latin typeface="Buxton Sketch" panose="03080500000500000004" pitchFamily="66" charset="0"/>
              </a:rPr>
            </a:br>
            <a:endParaRPr lang="fr-FR"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34B17C51-639C-4148-A164-1394FD5D7A67}"/>
              </a:ext>
            </a:extLst>
          </p:cNvPr>
          <p:cNvSpPr>
            <a:spLocks noGrp="1"/>
          </p:cNvSpPr>
          <p:nvPr>
            <p:ph idx="1"/>
          </p:nvPr>
        </p:nvSpPr>
        <p:spPr>
          <a:xfrm>
            <a:off x="5131721" y="1825625"/>
            <a:ext cx="6960867" cy="5031606"/>
          </a:xfrm>
        </p:spPr>
        <p:txBody>
          <a:bodyPr vert="horz" lIns="91440" tIns="45720" rIns="91440" bIns="45720" rtlCol="0" anchor="t">
            <a:normAutofit/>
          </a:bodyPr>
          <a:lstStyle/>
          <a:p>
            <a:pPr marL="742950" indent="-742950">
              <a:buAutoNum type="arabicPeriod"/>
            </a:pPr>
            <a:r>
              <a:rPr lang="en-US" sz="2500" dirty="0">
                <a:solidFill>
                  <a:schemeClr val="tx2"/>
                </a:solidFill>
                <a:latin typeface="Buxton Sketch"/>
              </a:rPr>
              <a:t>Let's start all together</a:t>
            </a:r>
          </a:p>
          <a:p>
            <a:pPr marL="742950" indent="-742950">
              <a:buAutoNum type="arabicPeriod"/>
            </a:pPr>
            <a:endParaRPr lang="en-US" sz="2500" dirty="0">
              <a:solidFill>
                <a:schemeClr val="tx2"/>
              </a:solidFill>
              <a:latin typeface="Buxton Sketch"/>
            </a:endParaRPr>
          </a:p>
          <a:p>
            <a:pPr marL="742950" indent="-742950">
              <a:buAutoNum type="arabicPeriod"/>
            </a:pPr>
            <a:r>
              <a:rPr lang="en-US" sz="2500" dirty="0">
                <a:solidFill>
                  <a:schemeClr val="tx2"/>
                </a:solidFill>
                <a:latin typeface="Buxton Sketch"/>
              </a:rPr>
              <a:t>The production player keeps track of features!</a:t>
            </a:r>
            <a:endParaRPr lang="fr-FR" sz="2500" dirty="0">
              <a:solidFill>
                <a:schemeClr val="tx2"/>
              </a:solidFill>
              <a:latin typeface="Buxton Sketch"/>
            </a:endParaRPr>
          </a:p>
          <a:p>
            <a:pPr marL="742950" indent="-742950">
              <a:buFont typeface="+mj-lt"/>
              <a:buAutoNum type="arabicPeriod"/>
            </a:pPr>
            <a:endParaRPr lang="en-US" sz="2500" dirty="0">
              <a:solidFill>
                <a:schemeClr val="tx2"/>
              </a:solidFill>
              <a:latin typeface="Buxton Sketch"/>
            </a:endParaRPr>
          </a:p>
          <a:p>
            <a:pPr marL="742950" indent="-742950">
              <a:buFont typeface="+mj-lt"/>
              <a:buAutoNum type="arabicPeriod"/>
            </a:pPr>
            <a:r>
              <a:rPr lang="en-US" sz="2500" dirty="0">
                <a:solidFill>
                  <a:schemeClr val="tx2"/>
                </a:solidFill>
                <a:latin typeface="Buxton Sketch"/>
              </a:rPr>
              <a:t>Every round, from right to left, players pull work in their column if there are tickets in the previous one</a:t>
            </a:r>
          </a:p>
          <a:p>
            <a:pPr marL="742950" indent="-742950">
              <a:buFont typeface="+mj-lt"/>
              <a:buAutoNum type="arabicPeriod"/>
            </a:pPr>
            <a:endParaRPr lang="en-US" sz="2500" dirty="0">
              <a:solidFill>
                <a:schemeClr val="tx2"/>
              </a:solidFill>
              <a:latin typeface="Buxton Sketch"/>
            </a:endParaRPr>
          </a:p>
          <a:p>
            <a:pPr marL="742950" indent="-742950">
              <a:buAutoNum type="arabicPeriod"/>
            </a:pPr>
            <a:r>
              <a:rPr lang="en-US" sz="2500" dirty="0">
                <a:solidFill>
                  <a:schemeClr val="tx2"/>
                </a:solidFill>
                <a:latin typeface="Buxton Sketch"/>
              </a:rPr>
              <a:t>Let's do the first few rounds together...</a:t>
            </a:r>
          </a:p>
          <a:p>
            <a:pPr marL="742950" indent="-742950">
              <a:buAutoNum type="arabicPeriod"/>
            </a:pPr>
            <a:endParaRPr lang="en-US" sz="2500" dirty="0">
              <a:solidFill>
                <a:schemeClr val="tx2"/>
              </a:solidFill>
              <a:latin typeface="Buxton Sketch"/>
            </a:endParaRPr>
          </a:p>
          <a:p>
            <a:pPr marL="742950" indent="-742950">
              <a:buAutoNum type="arabicPeriod"/>
            </a:pPr>
            <a:r>
              <a:rPr lang="en-US" sz="2500" dirty="0">
                <a:solidFill>
                  <a:schemeClr val="tx2"/>
                </a:solidFill>
                <a:latin typeface="Buxton Sketch"/>
              </a:rPr>
              <a:t>By the 15th round, work can be pushed to production. It's time to practice a blank release</a:t>
            </a:r>
          </a:p>
        </p:txBody>
      </p:sp>
      <p:pic>
        <p:nvPicPr>
          <p:cNvPr id="5" name="Content Placeholder 4">
            <a:extLst>
              <a:ext uri="{FF2B5EF4-FFF2-40B4-BE49-F238E27FC236}">
                <a16:creationId xmlns:a16="http://schemas.microsoft.com/office/drawing/2014/main" id="{5E39AF3E-76C2-4156-8867-E73BA802720F}"/>
              </a:ext>
            </a:extLst>
          </p:cNvPr>
          <p:cNvPicPr>
            <a:picLocks noChangeAspect="1"/>
          </p:cNvPicPr>
          <p:nvPr/>
        </p:nvPicPr>
        <p:blipFill rotWithShape="1">
          <a:blip r:embed="rId3">
            <a:extLst>
              <a:ext uri="{28A0092B-C50C-407E-A947-70E740481C1C}">
                <a14:useLocalDpi xmlns:a14="http://schemas.microsoft.com/office/drawing/2010/main" val="0"/>
              </a:ext>
            </a:extLst>
          </a:blip>
          <a:srcRect r="50759"/>
          <a:stretch/>
        </p:blipFill>
        <p:spPr>
          <a:xfrm rot="21336591">
            <a:off x="342609" y="165182"/>
            <a:ext cx="4545915" cy="6528406"/>
          </a:xfrm>
          <a:prstGeom prst="rect">
            <a:avLst/>
          </a:prstGeom>
          <a:ln>
            <a:solidFill>
              <a:schemeClr val="accent1"/>
            </a:solidFill>
          </a:ln>
          <a:effectLst>
            <a:outerShdw blurRad="50800" dist="38100" dir="2700000" algn="tl" rotWithShape="0">
              <a:prstClr val="black">
                <a:alpha val="40000"/>
              </a:prstClr>
            </a:outerShdw>
          </a:effectLst>
        </p:spPr>
      </p:pic>
      <p:sp>
        <p:nvSpPr>
          <p:cNvPr id="7" name="Rectangle: Folded Corner 3">
            <a:extLst>
              <a:ext uri="{FF2B5EF4-FFF2-40B4-BE49-F238E27FC236}">
                <a16:creationId xmlns:a16="http://schemas.microsoft.com/office/drawing/2014/main" id="{1CF91A15-BD73-184D-B1E0-685A84787BE2}"/>
              </a:ext>
            </a:extLst>
          </p:cNvPr>
          <p:cNvSpPr/>
          <p:nvPr/>
        </p:nvSpPr>
        <p:spPr>
          <a:xfrm rot="282458">
            <a:off x="5103966" y="1625449"/>
            <a:ext cx="6350282" cy="3994201"/>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fr-FR" sz="2300" dirty="0" err="1">
                <a:solidFill>
                  <a:schemeClr val="tx2"/>
                </a:solidFill>
                <a:latin typeface="Buxton Sketch"/>
              </a:rPr>
              <a:t>Reminders</a:t>
            </a:r>
            <a:r>
              <a:rPr lang="fr-FR" sz="2300" dirty="0">
                <a:solidFill>
                  <a:schemeClr val="tx2"/>
                </a:solidFill>
                <a:latin typeface="Buxton Sketch"/>
              </a:rPr>
              <a:t> and notes</a:t>
            </a:r>
          </a:p>
          <a:p>
            <a:pPr algn="ctr"/>
            <a:endParaRPr lang="fr-FR" sz="2300" dirty="0">
              <a:solidFill>
                <a:schemeClr val="tx2"/>
              </a:solidFill>
              <a:latin typeface="Buxton Sketch"/>
            </a:endParaRPr>
          </a:p>
          <a:p>
            <a:pPr marL="342900" indent="-342900">
              <a:buFont typeface="Arial" panose="020B0604020202020204" pitchFamily="34" charset="0"/>
              <a:buChar char="•"/>
            </a:pPr>
            <a:r>
              <a:rPr lang="fr-FR" sz="2000" dirty="0">
                <a:solidFill>
                  <a:schemeClr val="tx2"/>
                </a:solidFill>
                <a:latin typeface="Buxton Sketch"/>
              </a:rPr>
              <a:t>Production </a:t>
            </a:r>
            <a:r>
              <a:rPr lang="fr-FR" sz="2000" dirty="0" err="1">
                <a:solidFill>
                  <a:schemeClr val="tx2"/>
                </a:solidFill>
                <a:latin typeface="Buxton Sketch"/>
              </a:rPr>
              <a:t>player</a:t>
            </a:r>
            <a:r>
              <a:rPr lang="fr-FR" sz="2000" dirty="0">
                <a:solidFill>
                  <a:schemeClr val="tx2"/>
                </a:solidFill>
                <a:latin typeface="Buxton Sketch"/>
              </a:rPr>
              <a:t>: </a:t>
            </a:r>
            <a:r>
              <a:rPr lang="fr-FR" sz="2000" dirty="0" err="1">
                <a:solidFill>
                  <a:schemeClr val="tx2"/>
                </a:solidFill>
                <a:latin typeface="Buxton Sketch"/>
              </a:rPr>
              <a:t>don't</a:t>
            </a:r>
            <a:r>
              <a:rPr lang="fr-FR" sz="2000" dirty="0">
                <a:solidFill>
                  <a:schemeClr val="tx2"/>
                </a:solidFill>
                <a:latin typeface="Buxton Sketch"/>
              </a:rPr>
              <a:t> </a:t>
            </a:r>
            <a:r>
              <a:rPr lang="fr-FR" sz="2000" dirty="0" err="1">
                <a:solidFill>
                  <a:schemeClr val="tx2"/>
                </a:solidFill>
                <a:latin typeface="Buxton Sketch"/>
              </a:rPr>
              <a:t>forget</a:t>
            </a:r>
            <a:r>
              <a:rPr lang="fr-FR" sz="2000" dirty="0">
                <a:solidFill>
                  <a:schemeClr val="tx2"/>
                </a:solidFill>
                <a:latin typeface="Buxton Sketch"/>
              </a:rPr>
              <a:t> to </a:t>
            </a:r>
            <a:r>
              <a:rPr lang="fr-FR" sz="2000" dirty="0" err="1">
                <a:solidFill>
                  <a:schemeClr val="tx2"/>
                </a:solidFill>
                <a:latin typeface="Buxton Sketch"/>
              </a:rPr>
              <a:t>keep</a:t>
            </a:r>
            <a:r>
              <a:rPr lang="fr-FR" sz="2000" dirty="0">
                <a:solidFill>
                  <a:schemeClr val="tx2"/>
                </a:solidFill>
                <a:latin typeface="Buxton Sketch"/>
              </a:rPr>
              <a:t> </a:t>
            </a:r>
            <a:r>
              <a:rPr lang="fr-FR" sz="2000" dirty="0" err="1">
                <a:solidFill>
                  <a:schemeClr val="tx2"/>
                </a:solidFill>
                <a:latin typeface="Buxton Sketch"/>
              </a:rPr>
              <a:t>track</a:t>
            </a:r>
            <a:r>
              <a:rPr lang="fr-FR" sz="2000" dirty="0">
                <a:solidFill>
                  <a:schemeClr val="tx2"/>
                </a:solidFill>
                <a:latin typeface="Buxton Sketch"/>
              </a:rPr>
              <a:t> of </a:t>
            </a:r>
            <a:r>
              <a:rPr lang="fr-FR" sz="2000" dirty="0" err="1">
                <a:solidFill>
                  <a:schemeClr val="tx2"/>
                </a:solidFill>
                <a:latin typeface="Buxton Sketch"/>
              </a:rPr>
              <a:t>what's</a:t>
            </a:r>
            <a:r>
              <a:rPr lang="fr-FR" sz="2000" dirty="0">
                <a:solidFill>
                  <a:schemeClr val="tx2"/>
                </a:solidFill>
                <a:latin typeface="Buxton Sketch"/>
              </a:rPr>
              <a:t> </a:t>
            </a:r>
            <a:r>
              <a:rPr lang="fr-FR" sz="2000" dirty="0" err="1">
                <a:solidFill>
                  <a:schemeClr val="tx2"/>
                </a:solidFill>
                <a:latin typeface="Buxton Sketch"/>
              </a:rPr>
              <a:t>going</a:t>
            </a:r>
            <a:r>
              <a:rPr lang="fr-FR" sz="2000" dirty="0">
                <a:solidFill>
                  <a:schemeClr val="tx2"/>
                </a:solidFill>
                <a:latin typeface="Buxton Sketch"/>
              </a:rPr>
              <a:t> on!</a:t>
            </a:r>
          </a:p>
          <a:p>
            <a:pPr marL="342900" indent="-342900">
              <a:buFont typeface="Arial" panose="020B0604020202020204" pitchFamily="34" charset="0"/>
              <a:buChar char="•"/>
            </a:pPr>
            <a:endParaRPr lang="fr-FR" sz="2000" dirty="0">
              <a:solidFill>
                <a:schemeClr val="tx2"/>
              </a:solidFill>
              <a:latin typeface="Buxton Sketch"/>
            </a:endParaRPr>
          </a:p>
          <a:p>
            <a:pPr marL="342900" indent="-342900">
              <a:buFont typeface="Arial" panose="020B0604020202020204" pitchFamily="34" charset="0"/>
              <a:buChar char="•"/>
            </a:pPr>
            <a:r>
              <a:rPr lang="fr-FR" sz="2000" dirty="0" err="1">
                <a:solidFill>
                  <a:schemeClr val="tx2"/>
                </a:solidFill>
                <a:latin typeface="Buxton Sketch"/>
              </a:rPr>
              <a:t>It’s</a:t>
            </a:r>
            <a:r>
              <a:rPr lang="fr-FR" sz="2000" dirty="0">
                <a:solidFill>
                  <a:schemeClr val="tx2"/>
                </a:solidFill>
                <a:latin typeface="Buxton Sketch"/>
              </a:rPr>
              <a:t> not a good </a:t>
            </a:r>
            <a:r>
              <a:rPr lang="fr-FR" sz="2000" dirty="0" err="1">
                <a:solidFill>
                  <a:schemeClr val="tx2"/>
                </a:solidFill>
                <a:latin typeface="Buxton Sketch"/>
              </a:rPr>
              <a:t>idea</a:t>
            </a:r>
            <a:r>
              <a:rPr lang="fr-FR" sz="2000" dirty="0">
                <a:solidFill>
                  <a:schemeClr val="tx2"/>
                </a:solidFill>
                <a:latin typeface="Buxton Sketch"/>
              </a:rPr>
              <a:t> to pile </a:t>
            </a:r>
            <a:r>
              <a:rPr lang="fr-FR" sz="2000" dirty="0" err="1">
                <a:solidFill>
                  <a:schemeClr val="tx2"/>
                </a:solidFill>
                <a:latin typeface="Buxton Sketch"/>
              </a:rPr>
              <a:t>work</a:t>
            </a:r>
            <a:r>
              <a:rPr lang="fr-FR" sz="2000" dirty="0">
                <a:solidFill>
                  <a:schemeClr val="tx2"/>
                </a:solidFill>
                <a:latin typeface="Buxton Sketch"/>
              </a:rPr>
              <a:t> in queues</a:t>
            </a:r>
          </a:p>
          <a:p>
            <a:pPr marL="342900" indent="-342900">
              <a:buFont typeface="Arial" panose="020B0604020202020204" pitchFamily="34" charset="0"/>
              <a:buChar char="•"/>
            </a:pPr>
            <a:endParaRPr lang="fr-FR" sz="2000" dirty="0">
              <a:solidFill>
                <a:schemeClr val="tx2"/>
              </a:solidFill>
              <a:latin typeface="Buxton Sketch"/>
            </a:endParaRPr>
          </a:p>
          <a:p>
            <a:pPr marL="342900" indent="-342900">
              <a:buFont typeface="Arial" panose="020B0604020202020204" pitchFamily="34" charset="0"/>
              <a:buChar char="•"/>
            </a:pPr>
            <a:r>
              <a:rPr lang="fr-FR" sz="2000" dirty="0" err="1">
                <a:solidFill>
                  <a:schemeClr val="tx2"/>
                </a:solidFill>
                <a:latin typeface="Buxton Sketch"/>
              </a:rPr>
              <a:t>Run</a:t>
            </a:r>
            <a:r>
              <a:rPr lang="fr-FR" sz="2000" dirty="0">
                <a:solidFill>
                  <a:schemeClr val="tx2"/>
                </a:solidFill>
                <a:latin typeface="Buxton Sketch"/>
              </a:rPr>
              <a:t> the </a:t>
            </a:r>
            <a:r>
              <a:rPr lang="fr-FR" sz="2000" dirty="0" err="1">
                <a:solidFill>
                  <a:schemeClr val="tx2"/>
                </a:solidFill>
                <a:latin typeface="Buxton Sketch"/>
              </a:rPr>
              <a:t>dice</a:t>
            </a:r>
            <a:r>
              <a:rPr lang="fr-FR" sz="2000" dirty="0">
                <a:solidFill>
                  <a:schemeClr val="tx2"/>
                </a:solidFill>
                <a:latin typeface="Buxton Sketch"/>
              </a:rPr>
              <a:t> for </a:t>
            </a:r>
            <a:r>
              <a:rPr lang="fr-FR" sz="2000" dirty="0" err="1">
                <a:solidFill>
                  <a:schemeClr val="tx2"/>
                </a:solidFill>
                <a:latin typeface="Buxton Sketch"/>
              </a:rPr>
              <a:t>every</a:t>
            </a:r>
            <a:r>
              <a:rPr lang="fr-FR" sz="2000" dirty="0">
                <a:solidFill>
                  <a:schemeClr val="tx2"/>
                </a:solidFill>
                <a:latin typeface="Buxton Sketch"/>
              </a:rPr>
              <a:t> </a:t>
            </a:r>
            <a:r>
              <a:rPr lang="fr-FR" sz="2000" dirty="0" err="1">
                <a:solidFill>
                  <a:schemeClr val="tx2"/>
                </a:solidFill>
                <a:latin typeface="Buxton Sketch"/>
              </a:rPr>
              <a:t>work</a:t>
            </a:r>
            <a:r>
              <a:rPr lang="fr-FR" sz="2000" dirty="0">
                <a:solidFill>
                  <a:schemeClr val="tx2"/>
                </a:solidFill>
                <a:latin typeface="Buxton Sketch"/>
              </a:rPr>
              <a:t> item, not once per </a:t>
            </a:r>
            <a:r>
              <a:rPr lang="fr-FR" sz="2000" dirty="0" err="1">
                <a:solidFill>
                  <a:schemeClr val="tx2"/>
                </a:solidFill>
                <a:latin typeface="Buxton Sketch"/>
              </a:rPr>
              <a:t>delivery</a:t>
            </a:r>
            <a:r>
              <a:rPr lang="fr-FR" sz="2000" dirty="0">
                <a:solidFill>
                  <a:schemeClr val="tx2"/>
                </a:solidFill>
                <a:latin typeface="Buxton Sketch"/>
              </a:rPr>
              <a:t> or </a:t>
            </a:r>
            <a:r>
              <a:rPr lang="fr-FR" sz="2000" dirty="0" err="1">
                <a:solidFill>
                  <a:schemeClr val="tx2"/>
                </a:solidFill>
                <a:latin typeface="Buxton Sketch"/>
              </a:rPr>
              <a:t>feature</a:t>
            </a:r>
            <a:endParaRPr lang="fr-FR" sz="2000" dirty="0">
              <a:solidFill>
                <a:schemeClr val="tx2"/>
              </a:solidFill>
              <a:latin typeface="Buxton Sketch"/>
            </a:endParaRPr>
          </a:p>
          <a:p>
            <a:pPr marL="342900" indent="-342900">
              <a:buFont typeface="Arial" panose="020B0604020202020204" pitchFamily="34" charset="0"/>
              <a:buChar char="•"/>
            </a:pPr>
            <a:endParaRPr lang="fr-FR" sz="2000" dirty="0">
              <a:solidFill>
                <a:schemeClr val="tx2"/>
              </a:solidFill>
              <a:latin typeface="Buxton Sketch"/>
            </a:endParaRPr>
          </a:p>
          <a:p>
            <a:pPr marL="342900" indent="-342900">
              <a:buFont typeface="Arial" panose="020B0604020202020204" pitchFamily="34" charset="0"/>
              <a:buChar char="•"/>
            </a:pPr>
            <a:r>
              <a:rPr lang="fr-FR" sz="2000" dirty="0">
                <a:solidFill>
                  <a:schemeClr val="tx2"/>
                </a:solidFill>
                <a:latin typeface="Buxton Sketch"/>
              </a:rPr>
              <a:t>If in </a:t>
            </a:r>
            <a:r>
              <a:rPr lang="fr-FR" sz="2000" dirty="0" err="1">
                <a:solidFill>
                  <a:schemeClr val="tx2"/>
                </a:solidFill>
                <a:latin typeface="Buxton Sketch"/>
              </a:rPr>
              <a:t>doubt</a:t>
            </a:r>
            <a:r>
              <a:rPr lang="fr-FR" sz="2000" dirty="0">
                <a:solidFill>
                  <a:schemeClr val="tx2"/>
                </a:solidFill>
                <a:latin typeface="Buxton Sketch"/>
              </a:rPr>
              <a:t>: check the </a:t>
            </a:r>
            <a:r>
              <a:rPr lang="fr-FR" sz="2000" dirty="0" err="1">
                <a:solidFill>
                  <a:schemeClr val="tx2"/>
                </a:solidFill>
                <a:latin typeface="Buxton Sketch"/>
              </a:rPr>
              <a:t>rules</a:t>
            </a:r>
            <a:r>
              <a:rPr lang="fr-FR" sz="2000" dirty="0">
                <a:solidFill>
                  <a:schemeClr val="tx2"/>
                </a:solidFill>
                <a:latin typeface="Buxton Sketch"/>
              </a:rPr>
              <a:t>, or </a:t>
            </a:r>
            <a:r>
              <a:rPr lang="fr-FR" sz="2000" dirty="0" err="1">
                <a:solidFill>
                  <a:schemeClr val="tx2"/>
                </a:solidFill>
                <a:latin typeface="Buxton Sketch"/>
              </a:rPr>
              <a:t>ask</a:t>
            </a:r>
            <a:r>
              <a:rPr lang="fr-FR" sz="2000" dirty="0">
                <a:solidFill>
                  <a:schemeClr val="tx2"/>
                </a:solidFill>
                <a:latin typeface="Buxton Sketch"/>
              </a:rPr>
              <a:t> an </a:t>
            </a:r>
            <a:r>
              <a:rPr lang="fr-FR" sz="2000" dirty="0" err="1">
                <a:solidFill>
                  <a:schemeClr val="tx2"/>
                </a:solidFill>
                <a:latin typeface="Buxton Sketch"/>
              </a:rPr>
              <a:t>animator</a:t>
            </a:r>
            <a:endParaRPr lang="fr-FR" sz="2000" dirty="0">
              <a:solidFill>
                <a:schemeClr val="tx2"/>
              </a:solidFill>
              <a:latin typeface="Buxton Sketch"/>
            </a:endParaRPr>
          </a:p>
        </p:txBody>
      </p:sp>
    </p:spTree>
    <p:extLst>
      <p:ext uri="{BB962C8B-B14F-4D97-AF65-F5344CB8AC3E}">
        <p14:creationId xmlns:p14="http://schemas.microsoft.com/office/powerpoint/2010/main" val="57316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6BECCF7BA03FE4087E93B49DDA6FEA0" ma:contentTypeVersion="15" ma:contentTypeDescription="Create a new document." ma:contentTypeScope="" ma:versionID="2fdcaa9298af01bf945106f7dcf807f3">
  <xsd:schema xmlns:xsd="http://www.w3.org/2001/XMLSchema" xmlns:xs="http://www.w3.org/2001/XMLSchema" xmlns:p="http://schemas.microsoft.com/office/2006/metadata/properties" xmlns:ns2="57937aae-7e05-4beb-820f-564ce0645bd5" xmlns:ns3="676980b8-8319-4a37-90f0-eae271dddc25" targetNamespace="http://schemas.microsoft.com/office/2006/metadata/properties" ma:root="true" ma:fieldsID="45eb8688b17a0aed7ee4ac19f9aee999" ns2:_="" ns3:_="">
    <xsd:import namespace="57937aae-7e05-4beb-820f-564ce0645bd5"/>
    <xsd:import namespace="676980b8-8319-4a37-90f0-eae271dddc2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937aae-7e05-4beb-820f-564ce0645bd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6980b8-8319-4a37-90f0-eae271dddc2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4082C1-F1A5-4551-B17F-C522E465AC2F}">
  <ds:schemaRefs>
    <ds:schemaRef ds:uri="57937aae-7e05-4beb-820f-564ce0645bd5"/>
    <ds:schemaRef ds:uri="http://purl.org/dc/terms/"/>
    <ds:schemaRef ds:uri="676980b8-8319-4a37-90f0-eae271dddc25"/>
    <ds:schemaRef ds:uri="http://www.w3.org/XML/1998/namespace"/>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07382ACB-DB43-427A-BBB4-A7AA47B2C1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937aae-7e05-4beb-820f-564ce0645bd5"/>
    <ds:schemaRef ds:uri="676980b8-8319-4a37-90f0-eae271dddc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129E308-B370-4ADD-904C-DF1D6E984C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3478</TotalTime>
  <Words>2935</Words>
  <Application>Microsoft Office PowerPoint</Application>
  <PresentationFormat>Grand écran</PresentationFormat>
  <Paragraphs>310</Paragraphs>
  <Slides>22</Slides>
  <Notes>13</Notes>
  <HiddenSlides>2</HiddenSlides>
  <MMClips>0</MMClips>
  <ScaleCrop>false</ScaleCrop>
  <HeadingPairs>
    <vt:vector size="4" baseType="variant">
      <vt:variant>
        <vt:lpstr>Thème</vt:lpstr>
      </vt:variant>
      <vt:variant>
        <vt:i4>1</vt:i4>
      </vt:variant>
      <vt:variant>
        <vt:lpstr>Titres des diapositives</vt:lpstr>
      </vt:variant>
      <vt:variant>
        <vt:i4>22</vt:i4>
      </vt:variant>
    </vt:vector>
  </HeadingPairs>
  <TitlesOfParts>
    <vt:vector size="23" baseType="lpstr">
      <vt:lpstr>office theme</vt:lpstr>
      <vt:lpstr>The built-in quality game!</vt:lpstr>
      <vt:lpstr>2000+ teammates 500+ developers</vt:lpstr>
      <vt:lpstr>Think it then ink it!</vt:lpstr>
      <vt:lpstr>One-person expert Jigsaw</vt:lpstr>
      <vt:lpstr>Présentation PowerPoint</vt:lpstr>
      <vt:lpstr>Présentation PowerPoint</vt:lpstr>
      <vt:lpstr>Présentation PowerPoint</vt:lpstr>
      <vt:lpstr>Let’s start to play!</vt:lpstr>
      <vt:lpstr>Level 0, discover the game </vt:lpstr>
      <vt:lpstr>Level 1, play for real!</vt:lpstr>
      <vt:lpstr>Level 2</vt:lpstr>
      <vt:lpstr>Learning Log</vt:lpstr>
      <vt:lpstr>Présentation PowerPoint</vt:lpstr>
      <vt:lpstr>Takeaways</vt:lpstr>
      <vt:lpstr>Cynefin framework</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built-in quality game!</dc:title>
  <dc:creator>BOURGAU Philippe</dc:creator>
  <cp:lastModifiedBy>philippe bourgau</cp:lastModifiedBy>
  <cp:revision>4</cp:revision>
  <dcterms:created xsi:type="dcterms:W3CDTF">2019-10-26T05:34:55Z</dcterms:created>
  <dcterms:modified xsi:type="dcterms:W3CDTF">2025-04-28T08:01:10Z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0x010100C6BECCF7BA03FE4087E93B49DDA6FEA0</vt:lpwstr>
  </property>
</Properties>
</file>